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80" r:id="rId1"/>
  </p:sldMasterIdLst>
  <p:notesMasterIdLst>
    <p:notesMasterId r:id="rId18"/>
  </p:notesMasterIdLst>
  <p:handoutMasterIdLst>
    <p:handoutMasterId r:id="rId19"/>
  </p:handoutMasterIdLst>
  <p:sldIdLst>
    <p:sldId id="256" r:id="rId2"/>
    <p:sldId id="257" r:id="rId3"/>
    <p:sldId id="296" r:id="rId4"/>
    <p:sldId id="297" r:id="rId5"/>
    <p:sldId id="295" r:id="rId6"/>
    <p:sldId id="282" r:id="rId7"/>
    <p:sldId id="290" r:id="rId8"/>
    <p:sldId id="276" r:id="rId9"/>
    <p:sldId id="287" r:id="rId10"/>
    <p:sldId id="288" r:id="rId11"/>
    <p:sldId id="289" r:id="rId12"/>
    <p:sldId id="292" r:id="rId13"/>
    <p:sldId id="294" r:id="rId14"/>
    <p:sldId id="298" r:id="rId15"/>
    <p:sldId id="293" r:id="rId16"/>
    <p:sldId id="281" r:id="rId17"/>
  </p:sldIdLst>
  <p:sldSz cx="12192000" cy="6858000"/>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CC"/>
    <a:srgbClr val="FF0066"/>
    <a:srgbClr val="FF9966"/>
    <a:srgbClr val="1CADE4"/>
    <a:srgbClr val="FFCC66"/>
    <a:srgbClr val="117EA7"/>
    <a:srgbClr val="99CCFF"/>
    <a:srgbClr val="7E7E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0" autoAdjust="0"/>
    <p:restoredTop sz="94660"/>
  </p:normalViewPr>
  <p:slideViewPr>
    <p:cSldViewPr snapToGrid="0">
      <p:cViewPr varScale="1">
        <p:scale>
          <a:sx n="60" d="100"/>
          <a:sy n="60" d="100"/>
        </p:scale>
        <p:origin x="102" y="4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入力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03B3FD47-D917-4C51-904C-FA98E07B6FCE}">
      <dgm:prSet phldrT="[テキスト]"/>
      <dgm:spPr/>
      <dgm:t>
        <a:bodyPr/>
        <a:lstStyle/>
        <a:p>
          <a:r>
            <a:rPr kumimoji="1" lang="ja-JP" altLang="en-US" smtClean="0"/>
            <a:t>超音波センサ（距離）</a:t>
          </a:r>
          <a:endParaRPr kumimoji="1" lang="ja-JP" altLang="en-US"/>
        </a:p>
      </dgm:t>
    </dgm:pt>
    <dgm:pt modelId="{230568E9-E294-4B18-89CE-CEB6618B0A7A}" type="parTrans" cxnId="{8FFC1905-B6DF-4E44-A2ED-BC40E31D7C19}">
      <dgm:prSet/>
      <dgm:spPr/>
      <dgm:t>
        <a:bodyPr/>
        <a:lstStyle/>
        <a:p>
          <a:endParaRPr kumimoji="1" lang="ja-JP" altLang="en-US"/>
        </a:p>
      </dgm:t>
    </dgm:pt>
    <dgm:pt modelId="{3C887774-3FD4-4F88-B32F-94F233C077A7}" type="sibTrans" cxnId="{8FFC1905-B6DF-4E44-A2ED-BC40E31D7C19}">
      <dgm:prSet/>
      <dgm:spPr/>
      <dgm:t>
        <a:bodyPr/>
        <a:lstStyle/>
        <a:p>
          <a:endParaRPr kumimoji="1" lang="ja-JP" altLang="en-US"/>
        </a:p>
      </dgm:t>
    </dgm:pt>
    <dgm:pt modelId="{5A019D51-3EA6-4D11-9444-117D13C5EDBC}">
      <dgm:prSet phldrT="[テキスト]"/>
      <dgm:spPr/>
      <dgm:t>
        <a:bodyPr/>
        <a:lstStyle/>
        <a:p>
          <a:r>
            <a:rPr kumimoji="1" lang="ja-JP" altLang="en-US" smtClean="0"/>
            <a:t>ひずみゲージ（重量）</a:t>
          </a:r>
          <a:endParaRPr kumimoji="1" lang="ja-JP" altLang="en-US"/>
        </a:p>
      </dgm:t>
    </dgm:pt>
    <dgm:pt modelId="{5270D4EA-C791-4CF4-9809-0E654A6BC621}" type="parTrans" cxnId="{9574A455-72AC-4B01-AAFE-9A0C750E728B}">
      <dgm:prSet/>
      <dgm:spPr/>
      <dgm:t>
        <a:bodyPr/>
        <a:lstStyle/>
        <a:p>
          <a:endParaRPr kumimoji="1" lang="ja-JP" altLang="en-US"/>
        </a:p>
      </dgm:t>
    </dgm:pt>
    <dgm:pt modelId="{844A74D8-CC1E-4C12-92F4-D87AAFB75AE1}" type="sibTrans" cxnId="{9574A455-72AC-4B01-AAFE-9A0C750E728B}">
      <dgm:prSet/>
      <dgm:spPr/>
      <dgm:t>
        <a:bodyPr/>
        <a:lstStyle/>
        <a:p>
          <a:endParaRPr kumimoji="1" lang="ja-JP" altLang="en-US"/>
        </a:p>
      </dgm:t>
    </dgm:pt>
    <dgm:pt modelId="{9973FC79-DD54-4CEC-A5D2-348342277555}">
      <dgm:prSet phldrT="[テキスト]"/>
      <dgm:spPr/>
      <dgm:t>
        <a:bodyPr/>
        <a:lstStyle/>
        <a:p>
          <a:r>
            <a:rPr kumimoji="1" lang="en-US" altLang="ja-JP" smtClean="0"/>
            <a:t>WEB</a:t>
          </a:r>
          <a:r>
            <a:rPr kumimoji="1" lang="ja-JP" altLang="en-US" smtClean="0"/>
            <a:t>カメラ（画像）</a:t>
          </a:r>
          <a:endParaRPr kumimoji="1" lang="ja-JP" altLang="en-US"/>
        </a:p>
      </dgm:t>
    </dgm:pt>
    <dgm:pt modelId="{C17F99B8-F597-4923-A469-F4687A53E1AF}" type="parTrans" cxnId="{FBE5BB6B-B79A-4621-98C7-1A42938AE6EF}">
      <dgm:prSet/>
      <dgm:spPr/>
      <dgm:t>
        <a:bodyPr/>
        <a:lstStyle/>
        <a:p>
          <a:endParaRPr kumimoji="1" lang="ja-JP" altLang="en-US"/>
        </a:p>
      </dgm:t>
    </dgm:pt>
    <dgm:pt modelId="{B24DA0E9-2C77-4293-B539-59107D5F5F63}" type="sibTrans" cxnId="{FBE5BB6B-B79A-4621-98C7-1A42938AE6EF}">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9574A455-72AC-4B01-AAFE-9A0C750E728B}" srcId="{40EC2FF7-8D30-4684-953B-5353D24AB252}" destId="{5A019D51-3EA6-4D11-9444-117D13C5EDBC}" srcOrd="1" destOrd="0" parTransId="{5270D4EA-C791-4CF4-9809-0E654A6BC621}" sibTransId="{844A74D8-CC1E-4C12-92F4-D87AAFB75AE1}"/>
    <dgm:cxn modelId="{40BC3357-A841-4B9B-B325-A92E37BBFD3B}" srcId="{349742D3-7C15-491C-A57C-071288FAF507}" destId="{40EC2FF7-8D30-4684-953B-5353D24AB252}" srcOrd="0" destOrd="0" parTransId="{A4ED52B3-943A-488A-B2F6-3665F1D4E576}" sibTransId="{720574FE-FEEC-45A9-A8EE-7AE9B5FDAF42}"/>
    <dgm:cxn modelId="{97A77961-72AF-4F76-AD87-9F284B289B3B}" type="presOf" srcId="{5A019D51-3EA6-4D11-9444-117D13C5EDBC}" destId="{8AFC59EB-5A41-405E-98C3-9C66242C4364}" srcOrd="0" destOrd="1" presId="urn:microsoft.com/office/officeart/2005/8/layout/hList1"/>
    <dgm:cxn modelId="{EFF1F356-9D26-4820-BCCA-A4CCEC493A17}" type="presOf" srcId="{349742D3-7C15-491C-A57C-071288FAF507}" destId="{D27424EB-6B88-461E-A9C7-2108888B795A}" srcOrd="0" destOrd="0" presId="urn:microsoft.com/office/officeart/2005/8/layout/hList1"/>
    <dgm:cxn modelId="{8FFC1905-B6DF-4E44-A2ED-BC40E31D7C19}" srcId="{40EC2FF7-8D30-4684-953B-5353D24AB252}" destId="{03B3FD47-D917-4C51-904C-FA98E07B6FCE}" srcOrd="0" destOrd="0" parTransId="{230568E9-E294-4B18-89CE-CEB6618B0A7A}" sibTransId="{3C887774-3FD4-4F88-B32F-94F233C077A7}"/>
    <dgm:cxn modelId="{8C5C15F6-89C2-4320-ADEC-DD69DE84D1DD}" type="presOf" srcId="{03B3FD47-D917-4C51-904C-FA98E07B6FCE}" destId="{8AFC59EB-5A41-405E-98C3-9C66242C4364}" srcOrd="0" destOrd="0" presId="urn:microsoft.com/office/officeart/2005/8/layout/hList1"/>
    <dgm:cxn modelId="{E0422ED5-4B6B-496D-AB76-6BE594DEEDA9}" type="presOf" srcId="{40EC2FF7-8D30-4684-953B-5353D24AB252}" destId="{79295A45-6E0B-4BAD-942D-1396CF9D22D9}" srcOrd="0" destOrd="0" presId="urn:microsoft.com/office/officeart/2005/8/layout/hList1"/>
    <dgm:cxn modelId="{A28B4C0E-BE28-4172-AF96-B85809B143B9}" type="presOf" srcId="{9973FC79-DD54-4CEC-A5D2-348342277555}" destId="{8AFC59EB-5A41-405E-98C3-9C66242C4364}" srcOrd="0" destOrd="2" presId="urn:microsoft.com/office/officeart/2005/8/layout/hList1"/>
    <dgm:cxn modelId="{FBE5BB6B-B79A-4621-98C7-1A42938AE6EF}" srcId="{40EC2FF7-8D30-4684-953B-5353D24AB252}" destId="{9973FC79-DD54-4CEC-A5D2-348342277555}" srcOrd="2" destOrd="0" parTransId="{C17F99B8-F597-4923-A469-F4687A53E1AF}" sibTransId="{B24DA0E9-2C77-4293-B539-59107D5F5F63}"/>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9742D3-7C15-491C-A57C-071288FAF507}"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40EC2FF7-8D30-4684-953B-5353D24AB252}">
      <dgm:prSet phldrT="[テキスト]"/>
      <dgm:spPr/>
      <dgm:t>
        <a:bodyPr/>
        <a:lstStyle/>
        <a:p>
          <a:r>
            <a:rPr kumimoji="1" lang="ja-JP" altLang="en-US" smtClean="0"/>
            <a:t>出力</a:t>
          </a:r>
          <a:endParaRPr kumimoji="1" lang="ja-JP" altLang="en-US"/>
        </a:p>
      </dgm:t>
    </dgm:pt>
    <dgm:pt modelId="{A4ED52B3-943A-488A-B2F6-3665F1D4E576}" type="parTrans" cxnId="{40BC3357-A841-4B9B-B325-A92E37BBFD3B}">
      <dgm:prSet/>
      <dgm:spPr/>
      <dgm:t>
        <a:bodyPr/>
        <a:lstStyle/>
        <a:p>
          <a:endParaRPr kumimoji="1" lang="ja-JP" altLang="en-US"/>
        </a:p>
      </dgm:t>
    </dgm:pt>
    <dgm:pt modelId="{720574FE-FEEC-45A9-A8EE-7AE9B5FDAF42}" type="sibTrans" cxnId="{40BC3357-A841-4B9B-B325-A92E37BBFD3B}">
      <dgm:prSet/>
      <dgm:spPr/>
      <dgm:t>
        <a:bodyPr/>
        <a:lstStyle/>
        <a:p>
          <a:endParaRPr kumimoji="1" lang="ja-JP" altLang="en-US"/>
        </a:p>
      </dgm:t>
    </dgm:pt>
    <dgm:pt modelId="{8F26C5F0-2360-4495-AD88-828AB9083AEE}">
      <dgm:prSet phldrT="[テキスト]"/>
      <dgm:spPr/>
      <dgm:t>
        <a:bodyPr/>
        <a:lstStyle/>
        <a:p>
          <a:r>
            <a:rPr kumimoji="1" lang="ja-JP" altLang="en-US" smtClean="0"/>
            <a:t>画像データ</a:t>
          </a:r>
          <a:endParaRPr kumimoji="1" lang="ja-JP" altLang="en-US"/>
        </a:p>
      </dgm:t>
    </dgm:pt>
    <dgm:pt modelId="{F70F4D4E-B98B-4F8F-8565-2CA18B62FBDE}" type="parTrans" cxnId="{4A486BAA-3325-4144-8309-7551BB0E06E3}">
      <dgm:prSet/>
      <dgm:spPr/>
      <dgm:t>
        <a:bodyPr/>
        <a:lstStyle/>
        <a:p>
          <a:endParaRPr kumimoji="1" lang="ja-JP" altLang="en-US"/>
        </a:p>
      </dgm:t>
    </dgm:pt>
    <dgm:pt modelId="{AF96E54A-0473-4B3D-A225-876883A67457}" type="sibTrans" cxnId="{4A486BAA-3325-4144-8309-7551BB0E06E3}">
      <dgm:prSet/>
      <dgm:spPr/>
      <dgm:t>
        <a:bodyPr/>
        <a:lstStyle/>
        <a:p>
          <a:endParaRPr kumimoji="1" lang="ja-JP" altLang="en-US"/>
        </a:p>
      </dgm:t>
    </dgm:pt>
    <dgm:pt modelId="{872580C2-359C-43A1-9FB0-CBF4785AB609}">
      <dgm:prSet phldrT="[テキスト]"/>
      <dgm:spPr/>
      <dgm:t>
        <a:bodyPr/>
        <a:lstStyle/>
        <a:p>
          <a:r>
            <a:rPr kumimoji="1" lang="ja-JP" altLang="en-US" smtClean="0"/>
            <a:t>フラグ（追加</a:t>
          </a:r>
          <a:r>
            <a:rPr kumimoji="1" lang="en-US" altLang="ja-JP" smtClean="0"/>
            <a:t>or</a:t>
          </a:r>
          <a:r>
            <a:rPr kumimoji="1" lang="ja-JP" altLang="en-US" smtClean="0"/>
            <a:t>削除</a:t>
          </a:r>
          <a:r>
            <a:rPr kumimoji="1" lang="en-US" altLang="ja-JP" smtClean="0"/>
            <a:t>)</a:t>
          </a:r>
          <a:endParaRPr kumimoji="1" lang="ja-JP" altLang="en-US"/>
        </a:p>
      </dgm:t>
    </dgm:pt>
    <dgm:pt modelId="{0701FE14-63C4-4D14-9EBB-DB7F74FB9A0E}" type="parTrans" cxnId="{63DBC492-9DCD-4CA7-80E1-7CF4288F081E}">
      <dgm:prSet/>
      <dgm:spPr/>
      <dgm:t>
        <a:bodyPr/>
        <a:lstStyle/>
        <a:p>
          <a:endParaRPr kumimoji="1" lang="ja-JP" altLang="en-US"/>
        </a:p>
      </dgm:t>
    </dgm:pt>
    <dgm:pt modelId="{0F590DF7-E1EF-40B4-9EC8-1333D2E338CD}" type="sibTrans" cxnId="{63DBC492-9DCD-4CA7-80E1-7CF4288F081E}">
      <dgm:prSet/>
      <dgm:spPr/>
      <dgm:t>
        <a:bodyPr/>
        <a:lstStyle/>
        <a:p>
          <a:endParaRPr kumimoji="1" lang="ja-JP" altLang="en-US"/>
        </a:p>
      </dgm:t>
    </dgm:pt>
    <dgm:pt modelId="{D27424EB-6B88-461E-A9C7-2108888B795A}" type="pres">
      <dgm:prSet presAssocID="{349742D3-7C15-491C-A57C-071288FAF507}" presName="Name0" presStyleCnt="0">
        <dgm:presLayoutVars>
          <dgm:dir/>
          <dgm:animLvl val="lvl"/>
          <dgm:resizeHandles val="exact"/>
        </dgm:presLayoutVars>
      </dgm:prSet>
      <dgm:spPr/>
      <dgm:t>
        <a:bodyPr/>
        <a:lstStyle/>
        <a:p>
          <a:endParaRPr kumimoji="1" lang="ja-JP" altLang="en-US"/>
        </a:p>
      </dgm:t>
    </dgm:pt>
    <dgm:pt modelId="{BF87E8A3-CC51-48B4-AE3F-B5CCC7ADCAFB}" type="pres">
      <dgm:prSet presAssocID="{40EC2FF7-8D30-4684-953B-5353D24AB252}" presName="composite" presStyleCnt="0"/>
      <dgm:spPr/>
    </dgm:pt>
    <dgm:pt modelId="{79295A45-6E0B-4BAD-942D-1396CF9D22D9}" type="pres">
      <dgm:prSet presAssocID="{40EC2FF7-8D30-4684-953B-5353D24AB252}" presName="parTx" presStyleLbl="alignNode1" presStyleIdx="0" presStyleCnt="1">
        <dgm:presLayoutVars>
          <dgm:chMax val="0"/>
          <dgm:chPref val="0"/>
          <dgm:bulletEnabled val="1"/>
        </dgm:presLayoutVars>
      </dgm:prSet>
      <dgm:spPr/>
      <dgm:t>
        <a:bodyPr/>
        <a:lstStyle/>
        <a:p>
          <a:endParaRPr kumimoji="1" lang="ja-JP" altLang="en-US"/>
        </a:p>
      </dgm:t>
    </dgm:pt>
    <dgm:pt modelId="{8AFC59EB-5A41-405E-98C3-9C66242C4364}" type="pres">
      <dgm:prSet presAssocID="{40EC2FF7-8D30-4684-953B-5353D24AB252}" presName="desTx" presStyleLbl="alignAccFollowNode1" presStyleIdx="0" presStyleCnt="1">
        <dgm:presLayoutVars>
          <dgm:bulletEnabled val="1"/>
        </dgm:presLayoutVars>
      </dgm:prSet>
      <dgm:spPr/>
      <dgm:t>
        <a:bodyPr/>
        <a:lstStyle/>
        <a:p>
          <a:endParaRPr kumimoji="1" lang="ja-JP" altLang="en-US"/>
        </a:p>
      </dgm:t>
    </dgm:pt>
  </dgm:ptLst>
  <dgm:cxnLst>
    <dgm:cxn modelId="{D9030FE5-F032-4C09-8393-917455A5D8F0}" type="presOf" srcId="{8F26C5F0-2360-4495-AD88-828AB9083AEE}" destId="{8AFC59EB-5A41-405E-98C3-9C66242C4364}" srcOrd="0" destOrd="0" presId="urn:microsoft.com/office/officeart/2005/8/layout/hList1"/>
    <dgm:cxn modelId="{EFF1F356-9D26-4820-BCCA-A4CCEC493A17}" type="presOf" srcId="{349742D3-7C15-491C-A57C-071288FAF507}" destId="{D27424EB-6B88-461E-A9C7-2108888B795A}" srcOrd="0" destOrd="0" presId="urn:microsoft.com/office/officeart/2005/8/layout/hList1"/>
    <dgm:cxn modelId="{40BC3357-A841-4B9B-B325-A92E37BBFD3B}" srcId="{349742D3-7C15-491C-A57C-071288FAF507}" destId="{40EC2FF7-8D30-4684-953B-5353D24AB252}" srcOrd="0" destOrd="0" parTransId="{A4ED52B3-943A-488A-B2F6-3665F1D4E576}" sibTransId="{720574FE-FEEC-45A9-A8EE-7AE9B5FDAF42}"/>
    <dgm:cxn modelId="{63DBC492-9DCD-4CA7-80E1-7CF4288F081E}" srcId="{40EC2FF7-8D30-4684-953B-5353D24AB252}" destId="{872580C2-359C-43A1-9FB0-CBF4785AB609}" srcOrd="1" destOrd="0" parTransId="{0701FE14-63C4-4D14-9EBB-DB7F74FB9A0E}" sibTransId="{0F590DF7-E1EF-40B4-9EC8-1333D2E338CD}"/>
    <dgm:cxn modelId="{E0422ED5-4B6B-496D-AB76-6BE594DEEDA9}" type="presOf" srcId="{40EC2FF7-8D30-4684-953B-5353D24AB252}" destId="{79295A45-6E0B-4BAD-942D-1396CF9D22D9}" srcOrd="0" destOrd="0" presId="urn:microsoft.com/office/officeart/2005/8/layout/hList1"/>
    <dgm:cxn modelId="{4A486BAA-3325-4144-8309-7551BB0E06E3}" srcId="{40EC2FF7-8D30-4684-953B-5353D24AB252}" destId="{8F26C5F0-2360-4495-AD88-828AB9083AEE}" srcOrd="0" destOrd="0" parTransId="{F70F4D4E-B98B-4F8F-8565-2CA18B62FBDE}" sibTransId="{AF96E54A-0473-4B3D-A225-876883A67457}"/>
    <dgm:cxn modelId="{36CD8503-9198-47D6-8C6B-0F601A436603}" type="presOf" srcId="{872580C2-359C-43A1-9FB0-CBF4785AB609}" destId="{8AFC59EB-5A41-405E-98C3-9C66242C4364}" srcOrd="0" destOrd="1" presId="urn:microsoft.com/office/officeart/2005/8/layout/hList1"/>
    <dgm:cxn modelId="{0AC59C0B-505E-47E8-BE51-99D4E02D0167}" type="presParOf" srcId="{D27424EB-6B88-461E-A9C7-2108888B795A}" destId="{BF87E8A3-CC51-48B4-AE3F-B5CCC7ADCAFB}" srcOrd="0" destOrd="0" presId="urn:microsoft.com/office/officeart/2005/8/layout/hList1"/>
    <dgm:cxn modelId="{3D153B76-7A00-4B19-9F24-50CCB075610B}" type="presParOf" srcId="{BF87E8A3-CC51-48B4-AE3F-B5CCC7ADCAFB}" destId="{79295A45-6E0B-4BAD-942D-1396CF9D22D9}" srcOrd="0" destOrd="0" presId="urn:microsoft.com/office/officeart/2005/8/layout/hList1"/>
    <dgm:cxn modelId="{11C1EBF7-9304-4172-9ADF-82BA79178D54}" type="presParOf" srcId="{BF87E8A3-CC51-48B4-AE3F-B5CCC7ADCAFB}" destId="{8AFC59EB-5A41-405E-98C3-9C66242C4364}"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67125"/>
          <a:ext cx="2920983" cy="720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lvl="0" algn="ctr" defTabSz="1111250">
            <a:lnSpc>
              <a:spcPct val="90000"/>
            </a:lnSpc>
            <a:spcBef>
              <a:spcPct val="0"/>
            </a:spcBef>
            <a:spcAft>
              <a:spcPct val="35000"/>
            </a:spcAft>
          </a:pPr>
          <a:r>
            <a:rPr kumimoji="1" lang="ja-JP" altLang="en-US" sz="2500" kern="1200" smtClean="0"/>
            <a:t>入力</a:t>
          </a:r>
          <a:endParaRPr kumimoji="1" lang="ja-JP" altLang="en-US" sz="2500" kern="1200"/>
        </a:p>
      </dsp:txBody>
      <dsp:txXfrm>
        <a:off x="0" y="67125"/>
        <a:ext cx="2920983" cy="720000"/>
      </dsp:txXfrm>
    </dsp:sp>
    <dsp:sp modelId="{8AFC59EB-5A41-405E-98C3-9C66242C4364}">
      <dsp:nvSpPr>
        <dsp:cNvPr id="0" name=""/>
        <dsp:cNvSpPr/>
      </dsp:nvSpPr>
      <dsp:spPr>
        <a:xfrm>
          <a:off x="0" y="787125"/>
          <a:ext cx="2920983" cy="23332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kumimoji="1" lang="ja-JP" altLang="en-US" sz="2500" kern="1200" smtClean="0"/>
            <a:t>超音波センサ（距離）</a:t>
          </a:r>
          <a:endParaRPr kumimoji="1" lang="ja-JP" altLang="en-US" sz="2500" kern="1200"/>
        </a:p>
        <a:p>
          <a:pPr marL="228600" lvl="1" indent="-228600" algn="l" defTabSz="1111250">
            <a:lnSpc>
              <a:spcPct val="90000"/>
            </a:lnSpc>
            <a:spcBef>
              <a:spcPct val="0"/>
            </a:spcBef>
            <a:spcAft>
              <a:spcPct val="15000"/>
            </a:spcAft>
            <a:buChar char="••"/>
          </a:pPr>
          <a:r>
            <a:rPr kumimoji="1" lang="ja-JP" altLang="en-US" sz="2500" kern="1200" smtClean="0"/>
            <a:t>ひずみゲージ（重量）</a:t>
          </a:r>
          <a:endParaRPr kumimoji="1" lang="ja-JP" altLang="en-US" sz="2500" kern="1200"/>
        </a:p>
        <a:p>
          <a:pPr marL="228600" lvl="1" indent="-228600" algn="l" defTabSz="1111250">
            <a:lnSpc>
              <a:spcPct val="90000"/>
            </a:lnSpc>
            <a:spcBef>
              <a:spcPct val="0"/>
            </a:spcBef>
            <a:spcAft>
              <a:spcPct val="15000"/>
            </a:spcAft>
            <a:buChar char="••"/>
          </a:pPr>
          <a:r>
            <a:rPr kumimoji="1" lang="en-US" altLang="ja-JP" sz="2500" kern="1200" smtClean="0"/>
            <a:t>WEB</a:t>
          </a:r>
          <a:r>
            <a:rPr kumimoji="1" lang="ja-JP" altLang="en-US" sz="2500" kern="1200" smtClean="0"/>
            <a:t>カメラ（画像）</a:t>
          </a:r>
          <a:endParaRPr kumimoji="1" lang="ja-JP" altLang="en-US" sz="2500" kern="1200"/>
        </a:p>
      </dsp:txBody>
      <dsp:txXfrm>
        <a:off x="0" y="787125"/>
        <a:ext cx="2920983" cy="23332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295A45-6E0B-4BAD-942D-1396CF9D22D9}">
      <dsp:nvSpPr>
        <dsp:cNvPr id="0" name=""/>
        <dsp:cNvSpPr/>
      </dsp:nvSpPr>
      <dsp:spPr>
        <a:xfrm>
          <a:off x="0" y="32925"/>
          <a:ext cx="2920983" cy="1008000"/>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kumimoji="1" lang="ja-JP" altLang="en-US" sz="3500" kern="1200" smtClean="0"/>
            <a:t>出力</a:t>
          </a:r>
          <a:endParaRPr kumimoji="1" lang="ja-JP" altLang="en-US" sz="3500" kern="1200"/>
        </a:p>
      </dsp:txBody>
      <dsp:txXfrm>
        <a:off x="0" y="32925"/>
        <a:ext cx="2920983" cy="1008000"/>
      </dsp:txXfrm>
    </dsp:sp>
    <dsp:sp modelId="{8AFC59EB-5A41-405E-98C3-9C66242C4364}">
      <dsp:nvSpPr>
        <dsp:cNvPr id="0" name=""/>
        <dsp:cNvSpPr/>
      </dsp:nvSpPr>
      <dsp:spPr>
        <a:xfrm>
          <a:off x="0" y="1040925"/>
          <a:ext cx="2920983" cy="2113650"/>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kumimoji="1" lang="ja-JP" altLang="en-US" sz="3500" kern="1200" smtClean="0"/>
            <a:t>画像データ</a:t>
          </a:r>
          <a:endParaRPr kumimoji="1" lang="ja-JP" altLang="en-US" sz="3500" kern="1200"/>
        </a:p>
        <a:p>
          <a:pPr marL="285750" lvl="1" indent="-285750" algn="l" defTabSz="1555750">
            <a:lnSpc>
              <a:spcPct val="90000"/>
            </a:lnSpc>
            <a:spcBef>
              <a:spcPct val="0"/>
            </a:spcBef>
            <a:spcAft>
              <a:spcPct val="15000"/>
            </a:spcAft>
            <a:buChar char="••"/>
          </a:pPr>
          <a:r>
            <a:rPr kumimoji="1" lang="ja-JP" altLang="en-US" sz="3500" kern="1200" smtClean="0"/>
            <a:t>フラグ（追加</a:t>
          </a:r>
          <a:r>
            <a:rPr kumimoji="1" lang="en-US" altLang="ja-JP" sz="3500" kern="1200" smtClean="0"/>
            <a:t>or</a:t>
          </a:r>
          <a:r>
            <a:rPr kumimoji="1" lang="ja-JP" altLang="en-US" sz="3500" kern="1200" smtClean="0"/>
            <a:t>削除</a:t>
          </a:r>
          <a:r>
            <a:rPr kumimoji="1" lang="en-US" altLang="ja-JP" sz="3500" kern="1200" smtClean="0"/>
            <a:t>)</a:t>
          </a:r>
          <a:endParaRPr kumimoji="1" lang="ja-JP" altLang="en-US" sz="3500" kern="1200"/>
        </a:p>
      </dsp:txBody>
      <dsp:txXfrm>
        <a:off x="0" y="1040925"/>
        <a:ext cx="2920983" cy="21136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C1DA91BF-6AB8-4AB0-95FB-F86FB88EBE86}" type="datetimeFigureOut">
              <a:rPr kumimoji="1" lang="ja-JP" altLang="en-US" smtClean="0"/>
              <a:t>2020/1/9</a:t>
            </a:fld>
            <a:endParaRPr kumimoji="1" lang="ja-JP" altLang="en-US"/>
          </a:p>
        </p:txBody>
      </p:sp>
      <p:sp>
        <p:nvSpPr>
          <p:cNvPr id="4" name="フッター プレースホルダー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EACBE052-5D20-4712-BE0D-5CAC756E56AE}" type="slidenum">
              <a:rPr kumimoji="1" lang="ja-JP" altLang="en-US" smtClean="0"/>
              <a:t>‹#›</a:t>
            </a:fld>
            <a:endParaRPr kumimoji="1" lang="ja-JP" altLang="en-US"/>
          </a:p>
        </p:txBody>
      </p:sp>
    </p:spTree>
    <p:extLst>
      <p:ext uri="{BB962C8B-B14F-4D97-AF65-F5344CB8AC3E}">
        <p14:creationId xmlns:p14="http://schemas.microsoft.com/office/powerpoint/2010/main" val="2881228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649F128-D4FC-489C-860B-9DD0AB1578C1}" type="datetimeFigureOut">
              <a:rPr kumimoji="1" lang="ja-JP" altLang="en-US" smtClean="0"/>
              <a:t>2020/1/9</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1705D8A9-7A56-411A-9EF9-F7869DF78C8C}" type="slidenum">
              <a:rPr kumimoji="1" lang="ja-JP" altLang="en-US" smtClean="0"/>
              <a:t>‹#›</a:t>
            </a:fld>
            <a:endParaRPr kumimoji="1" lang="ja-JP" altLang="en-US"/>
          </a:p>
        </p:txBody>
      </p:sp>
    </p:spTree>
    <p:extLst>
      <p:ext uri="{BB962C8B-B14F-4D97-AF65-F5344CB8AC3E}">
        <p14:creationId xmlns:p14="http://schemas.microsoft.com/office/powerpoint/2010/main" val="6373789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0</a:t>
            </a:fld>
            <a:endParaRPr kumimoji="1" lang="ja-JP" altLang="en-US"/>
          </a:p>
        </p:txBody>
      </p:sp>
    </p:spTree>
    <p:extLst>
      <p:ext uri="{BB962C8B-B14F-4D97-AF65-F5344CB8AC3E}">
        <p14:creationId xmlns:p14="http://schemas.microsoft.com/office/powerpoint/2010/main" val="360167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9</a:t>
            </a:fld>
            <a:endParaRPr kumimoji="1" lang="ja-JP" altLang="en-US"/>
          </a:p>
        </p:txBody>
      </p:sp>
    </p:spTree>
    <p:extLst>
      <p:ext uri="{BB962C8B-B14F-4D97-AF65-F5344CB8AC3E}">
        <p14:creationId xmlns:p14="http://schemas.microsoft.com/office/powerpoint/2010/main" val="3742652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10</a:t>
            </a:fld>
            <a:endParaRPr kumimoji="1" lang="ja-JP" altLang="en-US"/>
          </a:p>
        </p:txBody>
      </p:sp>
    </p:spTree>
    <p:extLst>
      <p:ext uri="{BB962C8B-B14F-4D97-AF65-F5344CB8AC3E}">
        <p14:creationId xmlns:p14="http://schemas.microsoft.com/office/powerpoint/2010/main" val="3302551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11</a:t>
            </a:fld>
            <a:endParaRPr kumimoji="1" lang="ja-JP" altLang="en-US"/>
          </a:p>
        </p:txBody>
      </p:sp>
    </p:spTree>
    <p:extLst>
      <p:ext uri="{BB962C8B-B14F-4D97-AF65-F5344CB8AC3E}">
        <p14:creationId xmlns:p14="http://schemas.microsoft.com/office/powerpoint/2010/main" val="2768532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12</a:t>
            </a:fld>
            <a:endParaRPr kumimoji="1" lang="ja-JP" altLang="en-US"/>
          </a:p>
        </p:txBody>
      </p:sp>
    </p:spTree>
    <p:extLst>
      <p:ext uri="{BB962C8B-B14F-4D97-AF65-F5344CB8AC3E}">
        <p14:creationId xmlns:p14="http://schemas.microsoft.com/office/powerpoint/2010/main" val="3365353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13</a:t>
            </a:fld>
            <a:endParaRPr kumimoji="1" lang="ja-JP" altLang="en-US"/>
          </a:p>
        </p:txBody>
      </p:sp>
    </p:spTree>
    <p:extLst>
      <p:ext uri="{BB962C8B-B14F-4D97-AF65-F5344CB8AC3E}">
        <p14:creationId xmlns:p14="http://schemas.microsoft.com/office/powerpoint/2010/main" val="979151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14</a:t>
            </a:fld>
            <a:endParaRPr kumimoji="1" lang="ja-JP" altLang="en-US"/>
          </a:p>
        </p:txBody>
      </p:sp>
    </p:spTree>
    <p:extLst>
      <p:ext uri="{BB962C8B-B14F-4D97-AF65-F5344CB8AC3E}">
        <p14:creationId xmlns:p14="http://schemas.microsoft.com/office/powerpoint/2010/main" val="748801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15</a:t>
            </a:fld>
            <a:endParaRPr kumimoji="1" lang="ja-JP" altLang="en-US"/>
          </a:p>
        </p:txBody>
      </p:sp>
    </p:spTree>
    <p:extLst>
      <p:ext uri="{BB962C8B-B14F-4D97-AF65-F5344CB8AC3E}">
        <p14:creationId xmlns:p14="http://schemas.microsoft.com/office/powerpoint/2010/main" val="26671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１）今週、何がどこまでできたか？</a:t>
            </a:r>
            <a:endParaRPr kumimoji="1" lang="en-US" altLang="ja-JP" dirty="0" smtClean="0"/>
          </a:p>
          <a:p>
            <a:r>
              <a:rPr kumimoji="1" lang="ja-JP" altLang="en-US" dirty="0" smtClean="0"/>
              <a:t>２）なにか研究が進まない問題があるか？</a:t>
            </a:r>
            <a:endParaRPr kumimoji="1" lang="en-US" altLang="ja-JP" dirty="0" smtClean="0"/>
          </a:p>
          <a:p>
            <a:r>
              <a:rPr kumimoji="1" lang="ja-JP" altLang="en-US" dirty="0" smtClean="0"/>
              <a:t>３）次の週は何をどこまで進める計画か？</a:t>
            </a:r>
            <a:endParaRPr kumimoji="1" lang="ja-JP" altLang="en-US" dirty="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1</a:t>
            </a:fld>
            <a:endParaRPr kumimoji="1" lang="ja-JP" altLang="en-US" dirty="0"/>
          </a:p>
        </p:txBody>
      </p:sp>
    </p:spTree>
    <p:extLst>
      <p:ext uri="{BB962C8B-B14F-4D97-AF65-F5344CB8AC3E}">
        <p14:creationId xmlns:p14="http://schemas.microsoft.com/office/powerpoint/2010/main" val="1794580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2</a:t>
            </a:fld>
            <a:endParaRPr kumimoji="1" lang="ja-JP" altLang="en-US"/>
          </a:p>
        </p:txBody>
      </p:sp>
    </p:spTree>
    <p:extLst>
      <p:ext uri="{BB962C8B-B14F-4D97-AF65-F5344CB8AC3E}">
        <p14:creationId xmlns:p14="http://schemas.microsoft.com/office/powerpoint/2010/main" val="107209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3</a:t>
            </a:fld>
            <a:endParaRPr kumimoji="1" lang="ja-JP" altLang="en-US"/>
          </a:p>
        </p:txBody>
      </p:sp>
    </p:spTree>
    <p:extLst>
      <p:ext uri="{BB962C8B-B14F-4D97-AF65-F5344CB8AC3E}">
        <p14:creationId xmlns:p14="http://schemas.microsoft.com/office/powerpoint/2010/main" val="373400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4</a:t>
            </a:fld>
            <a:endParaRPr kumimoji="1" lang="ja-JP" altLang="en-US"/>
          </a:p>
        </p:txBody>
      </p:sp>
    </p:spTree>
    <p:extLst>
      <p:ext uri="{BB962C8B-B14F-4D97-AF65-F5344CB8AC3E}">
        <p14:creationId xmlns:p14="http://schemas.microsoft.com/office/powerpoint/2010/main" val="13737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5</a:t>
            </a:fld>
            <a:endParaRPr kumimoji="1" lang="ja-JP" altLang="en-US"/>
          </a:p>
        </p:txBody>
      </p:sp>
    </p:spTree>
    <p:extLst>
      <p:ext uri="{BB962C8B-B14F-4D97-AF65-F5344CB8AC3E}">
        <p14:creationId xmlns:p14="http://schemas.microsoft.com/office/powerpoint/2010/main" val="1827184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buFont typeface="Wingdings" panose="05000000000000000000" pitchFamily="2" charset="2"/>
              <a:buChar char="l"/>
            </a:pPr>
            <a:r>
              <a:rPr kumimoji="1" lang="ja-JP" altLang="en-US" sz="1200" smtClean="0"/>
              <a:t>コスト</a:t>
            </a:r>
            <a:endParaRPr kumimoji="1" lang="en-US" altLang="ja-JP" sz="1200" smtClean="0"/>
          </a:p>
          <a:p>
            <a:pPr>
              <a:buFont typeface="Wingdings" panose="05000000000000000000" pitchFamily="2" charset="2"/>
              <a:buChar char="l"/>
            </a:pPr>
            <a:r>
              <a:rPr kumimoji="1" lang="ja-JP" altLang="en-US" sz="1200" smtClean="0"/>
              <a:t>体験</a:t>
            </a:r>
            <a:endParaRPr kumimoji="1" lang="en-US" altLang="ja-JP" sz="1200" smtClean="0"/>
          </a:p>
          <a:p>
            <a:pPr>
              <a:buFont typeface="Wingdings" panose="05000000000000000000" pitchFamily="2" charset="2"/>
              <a:buChar char="l"/>
            </a:pPr>
            <a:r>
              <a:rPr lang="ja-JP" altLang="en-US" sz="1200" smtClean="0"/>
              <a:t>従来との比較</a:t>
            </a:r>
            <a:endParaRPr lang="en-US" altLang="ja-JP" sz="1200" smtClean="0"/>
          </a:p>
          <a:p>
            <a:pPr>
              <a:buFont typeface="Wingdings" panose="05000000000000000000" pitchFamily="2" charset="2"/>
              <a:buChar char="l"/>
            </a:pPr>
            <a:r>
              <a:rPr kumimoji="1" lang="ja-JP" altLang="en-US" sz="1200" smtClean="0"/>
              <a:t>学術的</a:t>
            </a:r>
            <a:endParaRPr kumimoji="1" lang="en-US" altLang="ja-JP" sz="1200" smtClean="0"/>
          </a:p>
          <a:p>
            <a:pPr>
              <a:buFont typeface="Wingdings" panose="05000000000000000000" pitchFamily="2" charset="2"/>
              <a:buChar char="l"/>
            </a:pPr>
            <a:r>
              <a:rPr lang="ja-JP" altLang="en-US" sz="1200" smtClean="0"/>
              <a:t>促進</a:t>
            </a:r>
            <a:endParaRPr lang="en-US" altLang="ja-JP" sz="1200" smtClean="0"/>
          </a:p>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6</a:t>
            </a:fld>
            <a:endParaRPr kumimoji="1" lang="ja-JP" altLang="en-US"/>
          </a:p>
        </p:txBody>
      </p:sp>
    </p:spTree>
    <p:extLst>
      <p:ext uri="{BB962C8B-B14F-4D97-AF65-F5344CB8AC3E}">
        <p14:creationId xmlns:p14="http://schemas.microsoft.com/office/powerpoint/2010/main" val="362353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7</a:t>
            </a:fld>
            <a:endParaRPr kumimoji="1" lang="ja-JP" altLang="en-US"/>
          </a:p>
        </p:txBody>
      </p:sp>
    </p:spTree>
    <p:extLst>
      <p:ext uri="{BB962C8B-B14F-4D97-AF65-F5344CB8AC3E}">
        <p14:creationId xmlns:p14="http://schemas.microsoft.com/office/powerpoint/2010/main" val="1660181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1705D8A9-7A56-411A-9EF9-F7869DF78C8C}" type="slidenum">
              <a:rPr kumimoji="1" lang="ja-JP" altLang="en-US" smtClean="0"/>
              <a:t>8</a:t>
            </a:fld>
            <a:endParaRPr kumimoji="1" lang="ja-JP" altLang="en-US"/>
          </a:p>
        </p:txBody>
      </p:sp>
    </p:spTree>
    <p:extLst>
      <p:ext uri="{BB962C8B-B14F-4D97-AF65-F5344CB8AC3E}">
        <p14:creationId xmlns:p14="http://schemas.microsoft.com/office/powerpoint/2010/main" val="3163344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4DB34049-4C60-4FA3-9E3E-A872660373D4}" type="datetime1">
              <a:rPr kumimoji="1" lang="ja-JP" altLang="en-US" smtClean="0"/>
              <a:t>2020/1/9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52853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2B1C8DF-EAB5-43F7-8462-42F0F4F3EEAD}" type="datetime1">
              <a:rPr kumimoji="1" lang="ja-JP" altLang="en-US" smtClean="0"/>
              <a:t>2020/1/9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694963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4AF5F8E-C413-4E10-B014-B9E3DDF4AA8A}" type="datetime1">
              <a:rPr kumimoji="1" lang="ja-JP" altLang="en-US" smtClean="0"/>
              <a:t>2020/1/9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1882187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EBED1F3E-ACA0-4F95-987E-01D568505390}" type="datetime1">
              <a:rPr kumimoji="1" lang="ja-JP" altLang="en-US" smtClean="0"/>
              <a:t>2020/1/9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32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436862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DE9BDE-30E7-491D-AD22-7D2FB58F7AD6}" type="datetime1">
              <a:rPr kumimoji="1" lang="ja-JP" altLang="en-US" smtClean="0"/>
              <a:t>2020/1/9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5767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spc="300"/>
            </a:lvl1p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097280" y="1845734"/>
            <a:ext cx="4937760" cy="4023359"/>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lvl1pPr>
              <a:defRPr spc="300"/>
            </a:lvl1pPr>
          </a:lstStyle>
          <a:p>
            <a:fld id="{01C14695-FF6C-4395-B911-F0729EE23D79}" type="datetime1">
              <a:rPr lang="ja-JP" altLang="en-US" smtClean="0"/>
              <a:t>2020/1/9</a:t>
            </a:fld>
            <a:endParaRPr lang="ja-JP" altLang="en-US"/>
          </a:p>
        </p:txBody>
      </p:sp>
      <p:sp>
        <p:nvSpPr>
          <p:cNvPr id="6" name="Footer Placeholder 5"/>
          <p:cNvSpPr>
            <a:spLocks noGrp="1"/>
          </p:cNvSpPr>
          <p:nvPr>
            <p:ph type="ftr" sz="quarter" idx="11"/>
          </p:nvPr>
        </p:nvSpPr>
        <p:spPr/>
        <p:txBody>
          <a:bodyPr/>
          <a:lstStyle>
            <a:lvl1pPr>
              <a:defRPr spc="300"/>
            </a:lvl1pPr>
          </a:lstStyle>
          <a:p>
            <a:endParaRPr lang="ja-JP" altLang="en-US"/>
          </a:p>
        </p:txBody>
      </p:sp>
      <p:sp>
        <p:nvSpPr>
          <p:cNvPr id="7" name="Slide Number Placeholder 6"/>
          <p:cNvSpPr>
            <a:spLocks noGrp="1"/>
          </p:cNvSpPr>
          <p:nvPr>
            <p:ph type="sldNum" sz="quarter" idx="12"/>
          </p:nvPr>
        </p:nvSpPr>
        <p:spPr/>
        <p:txBody>
          <a:bodyPr/>
          <a:lstStyle>
            <a:lvl1pPr>
              <a:defRPr spc="300"/>
            </a:lvl1pPr>
          </a:lstStyle>
          <a:p>
            <a:fld id="{3C3988C9-8C6C-49D7-8D82-24DA391FB063}" type="slidenum">
              <a:rPr lang="ja-JP" altLang="en-US" smtClean="0"/>
              <a:pPr/>
              <a:t>‹#›</a:t>
            </a:fld>
            <a:endParaRPr lang="ja-JP" altLang="en-US"/>
          </a:p>
        </p:txBody>
      </p:sp>
    </p:spTree>
    <p:extLst>
      <p:ext uri="{BB962C8B-B14F-4D97-AF65-F5344CB8AC3E}">
        <p14:creationId xmlns:p14="http://schemas.microsoft.com/office/powerpoint/2010/main" val="223590426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spc="30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lvl1pPr>
              <a:defRPr spc="300"/>
            </a:lvl1pPr>
            <a:lvl2pPr>
              <a:defRPr spc="300"/>
            </a:lvl2pPr>
            <a:lvl3pPr>
              <a:defRPr spc="300"/>
            </a:lvl3pPr>
            <a:lvl4pPr>
              <a:defRPr spc="300"/>
            </a:lvl4pPr>
            <a:lvl5pPr>
              <a:defRPr spc="3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D69C187-8977-41F7-95DA-2528A3317C68}" type="datetime1">
              <a:rPr kumimoji="1" lang="ja-JP" altLang="en-US" smtClean="0"/>
              <a:t>2020/1/9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341833998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2300910F-F157-4918-8BCF-E20DCDAE6C36}" type="datetime1">
              <a:rPr kumimoji="1" lang="ja-JP" altLang="en-US" smtClean="0"/>
              <a:t>2020/1/9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07062016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87FC5CB-9D3B-49FC-80CB-278BB2E2E7E8}" type="datetime1">
              <a:rPr kumimoji="1" lang="ja-JP" altLang="en-US" smtClean="0"/>
              <a:t>2020/1/9</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85099546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700B2C0-68FC-49CF-B0BB-3155B45D6910}" type="datetime1">
              <a:rPr kumimoji="1" lang="ja-JP" altLang="en-US" smtClean="0"/>
              <a:t>2020/1/9</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100216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1233B6-6B32-4459-9D83-2853E0269600}" type="datetime1">
              <a:rPr kumimoji="1" lang="ja-JP" altLang="en-US" smtClean="0"/>
              <a:t>2020/1/9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C3988C9-8C6C-49D7-8D82-24DA391FB063}" type="slidenum">
              <a:rPr kumimoji="1" lang="ja-JP" altLang="en-US" smtClean="0"/>
              <a:t>‹#›</a:t>
            </a:fld>
            <a:endParaRPr kumimoji="1" lang="ja-JP" altLang="en-US"/>
          </a:p>
        </p:txBody>
      </p:sp>
    </p:spTree>
    <p:extLst>
      <p:ext uri="{BB962C8B-B14F-4D97-AF65-F5344CB8AC3E}">
        <p14:creationId xmlns:p14="http://schemas.microsoft.com/office/powerpoint/2010/main" val="2761159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033D987-17AA-4DBB-A451-16E4C533DF6A}" type="datetime1">
              <a:rPr kumimoji="1" lang="ja-JP" altLang="en-US" smtClean="0"/>
              <a:t>2020/1/9</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000">
                <a:solidFill>
                  <a:srgbClr val="FFFFFF"/>
                </a:solidFill>
              </a:defRPr>
            </a:lvl1pPr>
          </a:lstStyle>
          <a:p>
            <a:fld id="{3C3988C9-8C6C-49D7-8D82-24DA391FB063}" type="slidenum">
              <a:rPr lang="ja-JP" altLang="en-US" smtClean="0"/>
              <a:pPr/>
              <a:t>‹#›</a:t>
            </a:fld>
            <a:endParaRPr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07943"/>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9.jpe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1.jpeg"/><Relationship Id="rId5" Type="http://schemas.openxmlformats.org/officeDocument/2006/relationships/image" Target="../media/image16.jpeg"/><Relationship Id="rId10"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1.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24544" y="1592035"/>
            <a:ext cx="10058400" cy="2032908"/>
          </a:xfrm>
        </p:spPr>
        <p:txBody>
          <a:bodyPr>
            <a:noAutofit/>
          </a:bodyPr>
          <a:lstStyle/>
          <a:p>
            <a:r>
              <a:rPr kumimoji="1" lang="en-US" altLang="ja-JP" sz="4200" dirty="0" smtClean="0"/>
              <a:t>Web</a:t>
            </a:r>
            <a:r>
              <a:rPr kumimoji="1" lang="ja-JP" altLang="en-US" sz="4200" dirty="0" smtClean="0"/>
              <a:t>カメラとセンシング技術を組み合わせた</a:t>
            </a:r>
            <a:r>
              <a:rPr kumimoji="1" lang="en-US" altLang="ja-JP" sz="4200" smtClean="0"/>
              <a:t/>
            </a:r>
            <a:br>
              <a:rPr kumimoji="1" lang="en-US" altLang="ja-JP" sz="4200" smtClean="0"/>
            </a:br>
            <a:r>
              <a:rPr kumimoji="1" lang="ja-JP" altLang="en-US" sz="4200" smtClean="0"/>
              <a:t>商品識別</a:t>
            </a:r>
            <a:r>
              <a:rPr kumimoji="1" lang="ja-JP" altLang="en-US" sz="4200" dirty="0" smtClean="0"/>
              <a:t>システムの開発</a:t>
            </a:r>
            <a:endParaRPr kumimoji="1" lang="ja-JP" altLang="en-US" sz="4200" dirty="0"/>
          </a:p>
        </p:txBody>
      </p:sp>
      <p:sp>
        <p:nvSpPr>
          <p:cNvPr id="3" name="サブタイトル 2"/>
          <p:cNvSpPr>
            <a:spLocks noGrp="1"/>
          </p:cNvSpPr>
          <p:nvPr>
            <p:ph type="subTitle" idx="1"/>
          </p:nvPr>
        </p:nvSpPr>
        <p:spPr>
          <a:xfrm>
            <a:off x="1124544" y="4610743"/>
            <a:ext cx="10058400" cy="1143000"/>
          </a:xfrm>
        </p:spPr>
        <p:txBody>
          <a:bodyPr>
            <a:noAutofit/>
          </a:bodyPr>
          <a:lstStyle/>
          <a:p>
            <a:r>
              <a:rPr kumimoji="1" lang="en-US" altLang="ja-JP" smtClean="0"/>
              <a:t>2019/12/16</a:t>
            </a:r>
          </a:p>
          <a:p>
            <a:r>
              <a:rPr lang="ja-JP" altLang="en-US" smtClean="0"/>
              <a:t>計算機システム研究室</a:t>
            </a:r>
            <a:endParaRPr lang="en-US" altLang="ja-JP" smtClean="0"/>
          </a:p>
          <a:p>
            <a:r>
              <a:rPr lang="ja-JP" altLang="en-US" smtClean="0"/>
              <a:t>真鍋</a:t>
            </a:r>
            <a:r>
              <a:rPr lang="ja-JP" altLang="en-US" dirty="0" smtClean="0"/>
              <a:t>　樹</a:t>
            </a:r>
            <a:endParaRPr kumimoji="1" lang="en-US" altLang="ja-JP"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6262" y="84533"/>
            <a:ext cx="1558835" cy="543910"/>
          </a:xfrm>
          <a:prstGeom prst="rect">
            <a:avLst/>
          </a:prstGeom>
        </p:spPr>
      </p:pic>
    </p:spTree>
    <p:extLst>
      <p:ext uri="{BB962C8B-B14F-4D97-AF65-F5344CB8AC3E}">
        <p14:creationId xmlns:p14="http://schemas.microsoft.com/office/powerpoint/2010/main" val="27617019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クラス図</a:t>
            </a:r>
            <a:endParaRPr kumimoji="1" lang="ja-JP" altLang="en-US"/>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9</a:t>
            </a:fld>
            <a:endParaRPr kumimoji="1" lang="ja-JP" altLang="en-US" sz="3200"/>
          </a:p>
        </p:txBody>
      </p:sp>
      <p:pic>
        <p:nvPicPr>
          <p:cNvPr id="11" name="図 10"/>
          <p:cNvPicPr>
            <a:picLocks noChangeAspect="1"/>
          </p:cNvPicPr>
          <p:nvPr/>
        </p:nvPicPr>
        <p:blipFill>
          <a:blip r:embed="rId3"/>
          <a:stretch>
            <a:fillRect/>
          </a:stretch>
        </p:blipFill>
        <p:spPr>
          <a:xfrm>
            <a:off x="2115370" y="1775377"/>
            <a:ext cx="8022219" cy="5082623"/>
          </a:xfrm>
          <a:prstGeom prst="rect">
            <a:avLst/>
          </a:prstGeom>
        </p:spPr>
      </p:pic>
    </p:spTree>
    <p:extLst>
      <p:ext uri="{BB962C8B-B14F-4D97-AF65-F5344CB8AC3E}">
        <p14:creationId xmlns:p14="http://schemas.microsoft.com/office/powerpoint/2010/main" val="4957134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smtClean="0"/>
              <a:t>シーケンス図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10</a:t>
            </a:fld>
            <a:endParaRPr kumimoji="1" lang="ja-JP" altLang="en-US" sz="3200"/>
          </a:p>
        </p:txBody>
      </p:sp>
      <p:pic>
        <p:nvPicPr>
          <p:cNvPr id="6" name="図 5"/>
          <p:cNvPicPr>
            <a:picLocks noChangeAspect="1"/>
          </p:cNvPicPr>
          <p:nvPr/>
        </p:nvPicPr>
        <p:blipFill>
          <a:blip r:embed="rId3"/>
          <a:stretch>
            <a:fillRect/>
          </a:stretch>
        </p:blipFill>
        <p:spPr>
          <a:xfrm>
            <a:off x="2660504" y="1737360"/>
            <a:ext cx="6927657" cy="5120640"/>
          </a:xfrm>
          <a:prstGeom prst="rect">
            <a:avLst/>
          </a:prstGeom>
        </p:spPr>
      </p:pic>
    </p:spTree>
    <p:extLst>
      <p:ext uri="{BB962C8B-B14F-4D97-AF65-F5344CB8AC3E}">
        <p14:creationId xmlns:p14="http://schemas.microsoft.com/office/powerpoint/2010/main" val="14200280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stretch>
            <a:fillRect/>
          </a:stretch>
        </p:blipFill>
        <p:spPr>
          <a:xfrm>
            <a:off x="63733" y="2032909"/>
            <a:ext cx="12041897" cy="2725018"/>
          </a:xfrm>
          <a:prstGeom prst="rect">
            <a:avLst/>
          </a:prstGeom>
        </p:spPr>
      </p:pic>
      <p:sp>
        <p:nvSpPr>
          <p:cNvPr id="3" name="タイトル 2"/>
          <p:cNvSpPr>
            <a:spLocks noGrp="1"/>
          </p:cNvSpPr>
          <p:nvPr>
            <p:ph type="title"/>
          </p:nvPr>
        </p:nvSpPr>
        <p:spPr/>
        <p:txBody>
          <a:bodyPr/>
          <a:lstStyle/>
          <a:p>
            <a:r>
              <a:rPr kumimoji="1" lang="ja-JP" altLang="en-US" smtClean="0"/>
              <a:t>スケジュール管理</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z="3200" smtClean="0"/>
              <a:t>11</a:t>
            </a:fld>
            <a:endParaRPr kumimoji="1" lang="ja-JP" altLang="en-US" sz="3200"/>
          </a:p>
        </p:txBody>
      </p:sp>
    </p:spTree>
    <p:extLst>
      <p:ext uri="{BB962C8B-B14F-4D97-AF65-F5344CB8AC3E}">
        <p14:creationId xmlns:p14="http://schemas.microsoft.com/office/powerpoint/2010/main" val="4270521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91527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18" name="直線コネクタ 17"/>
          <p:cNvCxnSpPr/>
          <p:nvPr/>
        </p:nvCxnSpPr>
        <p:spPr>
          <a:xfrm>
            <a:off x="2751364" y="4572903"/>
            <a:ext cx="5706836"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2607935" y="1829597"/>
            <a:ext cx="1735968" cy="1462494"/>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smtClean="0"/>
              <a:t>実装</a:t>
            </a:r>
            <a:r>
              <a:rPr lang="en-US" altLang="ja-JP" smtClean="0"/>
              <a:t/>
            </a:r>
            <a:br>
              <a:rPr lang="en-US" altLang="ja-JP" smtClean="0"/>
            </a:br>
            <a:r>
              <a:rPr lang="ja-JP" altLang="en-US" smtClean="0"/>
              <a:t>画像</a:t>
            </a:r>
            <a:r>
              <a:rPr lang="ja-JP" altLang="en-US"/>
              <a:t>送信システムと各種センサ</a:t>
            </a:r>
            <a:endParaRPr kumimoji="1" lang="ja-JP" altLang="en-US"/>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6410" y="1929801"/>
            <a:ext cx="1511105" cy="1511105"/>
          </a:xfrm>
          <a:prstGeom prst="rect">
            <a:avLst/>
          </a:prstGeom>
          <a:noFill/>
          <a:extLst>
            <a:ext uri="{909E8E84-426E-40DD-AFC4-6F175D3DCCD1}">
              <a14:hiddenFill xmlns:a14="http://schemas.microsoft.com/office/drawing/2010/main">
                <a:solidFill>
                  <a:srgbClr val="FFFFFF"/>
                </a:solidFill>
              </a14:hiddenFill>
            </a:ext>
          </a:extLst>
        </p:spPr>
      </p:pic>
      <p:pic>
        <p:nvPicPr>
          <p:cNvPr id="9" name="図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9330" y="4384140"/>
            <a:ext cx="1088120" cy="643410"/>
          </a:xfrm>
          <a:prstGeom prst="rect">
            <a:avLst/>
          </a:prstGeom>
        </p:spPr>
      </p:pic>
      <p:sp>
        <p:nvSpPr>
          <p:cNvPr id="11" name="正方形/長方形 10"/>
          <p:cNvSpPr/>
          <p:nvPr/>
        </p:nvSpPr>
        <p:spPr>
          <a:xfrm>
            <a:off x="3822864" y="4841259"/>
            <a:ext cx="3869871" cy="373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ひずみゲージ</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8386" y="4572903"/>
            <a:ext cx="2163022" cy="2163022"/>
          </a:xfrm>
          <a:prstGeom prst="rect">
            <a:avLst/>
          </a:prstGeom>
        </p:spPr>
      </p:pic>
      <p:sp>
        <p:nvSpPr>
          <p:cNvPr id="12" name="テキスト ボックス 11"/>
          <p:cNvSpPr txBox="1"/>
          <p:nvPr/>
        </p:nvSpPr>
        <p:spPr>
          <a:xfrm>
            <a:off x="979653" y="3874958"/>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超音波センサ</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7" name="テキスト ボックス 16"/>
          <p:cNvSpPr txBox="1"/>
          <p:nvPr/>
        </p:nvSpPr>
        <p:spPr>
          <a:xfrm>
            <a:off x="4610513" y="1744032"/>
            <a:ext cx="173231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WEB</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カメラ</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3" name="正方形/長方形 12"/>
          <p:cNvSpPr/>
          <p:nvPr/>
        </p:nvSpPr>
        <p:spPr>
          <a:xfrm>
            <a:off x="4851423" y="3927021"/>
            <a:ext cx="1690148" cy="9142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商品</a:t>
            </a:r>
            <a:endParaRPr kumimoji="1" lang="ja-JP" altLang="en-US" sz="1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14" name="テキスト ボックス 13"/>
          <p:cNvSpPr txBox="1"/>
          <p:nvPr/>
        </p:nvSpPr>
        <p:spPr>
          <a:xfrm>
            <a:off x="5827196" y="3716517"/>
            <a:ext cx="14287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smtClean="0">
                <a:ln>
                  <a:noFill/>
                </a:ln>
                <a:solidFill>
                  <a:prstClr val="black"/>
                </a:solidFill>
                <a:effectLst/>
                <a:uLnTx/>
                <a:uFillTx/>
                <a:latin typeface="Calibri" panose="020F0502020204030204"/>
                <a:ea typeface="ＭＳ Ｐゴシック" panose="020B0600070205080204" pitchFamily="50" charset="-128"/>
                <a:cs typeface="+mn-cs"/>
              </a:rPr>
              <a:t>バーコード</a:t>
            </a: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15" name="正方形/長方形 14"/>
          <p:cNvSpPr/>
          <p:nvPr/>
        </p:nvSpPr>
        <p:spPr>
          <a:xfrm>
            <a:off x="4965864" y="3921893"/>
            <a:ext cx="861332" cy="129282"/>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white"/>
                </a:solidFill>
                <a:effectLst/>
                <a:uLnTx/>
                <a:uFillTx/>
                <a:latin typeface="Calibri" panose="020F0502020204030204"/>
                <a:ea typeface="ＭＳ Ｐゴシック" panose="020B0600070205080204" pitchFamily="50" charset="-128"/>
                <a:cs typeface="+mn-cs"/>
              </a:rPr>
              <a:t>Raspberry pi</a:t>
            </a:r>
            <a:endPar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cxnSp>
        <p:nvCxnSpPr>
          <p:cNvPr id="20" name="直線矢印コネクタ 19"/>
          <p:cNvCxnSpPr>
            <a:endCxn id="15" idx="0"/>
          </p:cNvCxnSpPr>
          <p:nvPr/>
        </p:nvCxnSpPr>
        <p:spPr>
          <a:xfrm>
            <a:off x="5391834" y="3069788"/>
            <a:ext cx="4696" cy="852105"/>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3822864" y="4841258"/>
            <a:ext cx="3869871" cy="1386285"/>
          </a:xfrm>
          <a:prstGeom prst="rect">
            <a:avLst/>
          </a:prstGeom>
          <a:noFill/>
          <a:ln>
            <a:solidFill>
              <a:srgbClr val="1CAD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4" name="Picture 10" descr="https://1.bp.blogspot.com/-65XO6-LHzX0/XOdok0AgpzI/AAAAAAABS9E/0zYxUYo-Bc8j4knBUKg9CmuotJQu29HyACLcBGAs/s800/led_blue.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8919" y="3003342"/>
            <a:ext cx="453016" cy="6415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青色発光ダイオードのイラスト（黄色）"/>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773839" y="2998491"/>
            <a:ext cx="457065" cy="6463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2.bp.blogspot.com/-eQeSANn3d7w/XOdonDysX7I/AAAAAAABS9M/JO5J4PGA-3sNNUTozs-x12CsLEpHb3wIACLcBGAs/s800/led_red.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76542" y="2998491"/>
            <a:ext cx="456442" cy="646354"/>
          </a:xfrm>
          <a:prstGeom prst="rect">
            <a:avLst/>
          </a:prstGeom>
          <a:noFill/>
          <a:extLst>
            <a:ext uri="{909E8E84-426E-40DD-AFC4-6F175D3DCCD1}">
              <a14:hiddenFill xmlns:a14="http://schemas.microsoft.com/office/drawing/2010/main">
                <a:solidFill>
                  <a:srgbClr val="FFFFFF"/>
                </a:solidFill>
              </a14:hiddenFill>
            </a:ext>
          </a:extLst>
        </p:spPr>
      </p:pic>
      <p:sp>
        <p:nvSpPr>
          <p:cNvPr id="37" name="テキスト ボックス 36"/>
          <p:cNvSpPr txBox="1"/>
          <p:nvPr/>
        </p:nvSpPr>
        <p:spPr>
          <a:xfrm>
            <a:off x="6655780" y="2520422"/>
            <a:ext cx="72691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LED</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0" name="Picture 16" descr="サーバーのイラスト（1台）"/>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50333" y="3382479"/>
            <a:ext cx="1648776" cy="1951214"/>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10114352" y="1735867"/>
            <a:ext cx="1624065"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31" name="右矢印 30"/>
          <p:cNvSpPr/>
          <p:nvPr/>
        </p:nvSpPr>
        <p:spPr>
          <a:xfrm>
            <a:off x="9211727" y="2778509"/>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5" name="右矢印 44"/>
          <p:cNvSpPr/>
          <p:nvPr/>
        </p:nvSpPr>
        <p:spPr>
          <a:xfrm flipH="1">
            <a:off x="9089462" y="4691113"/>
            <a:ext cx="1345689" cy="92668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46" name="テキスト ボックス 45"/>
          <p:cNvSpPr txBox="1"/>
          <p:nvPr/>
        </p:nvSpPr>
        <p:spPr>
          <a:xfrm>
            <a:off x="10557416" y="1856720"/>
            <a:ext cx="1341693"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a:ln>
                  <a:noFill/>
                </a:ln>
                <a:solidFill>
                  <a:prstClr val="white"/>
                </a:solidFill>
                <a:effectLst/>
                <a:uLnTx/>
                <a:uFillTx/>
                <a:latin typeface="Calibri" panose="020F0502020204030204"/>
                <a:ea typeface="ＭＳ Ｐゴシック" panose="020B0600070205080204" pitchFamily="50" charset="-128"/>
                <a:cs typeface="+mn-cs"/>
              </a:rPr>
              <a:t>サーバ</a:t>
            </a:r>
          </a:p>
        </p:txBody>
      </p:sp>
      <p:sp>
        <p:nvSpPr>
          <p:cNvPr id="47" name="テキスト ボックス 46"/>
          <p:cNvSpPr txBox="1"/>
          <p:nvPr/>
        </p:nvSpPr>
        <p:spPr>
          <a:xfrm>
            <a:off x="7352723" y="1969336"/>
            <a:ext cx="3082428" cy="954107"/>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画像データ</a:t>
            </a:r>
            <a:endPar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フラグ</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追加</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or</a:t>
            </a: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削除</a:t>
            </a: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48" name="テキスト ボックス 47"/>
          <p:cNvSpPr txBox="1"/>
          <p:nvPr/>
        </p:nvSpPr>
        <p:spPr>
          <a:xfrm>
            <a:off x="9052877" y="5634514"/>
            <a:ext cx="1663387" cy="523220"/>
          </a:xfrm>
          <a:prstGeom prst="rect">
            <a:avLst/>
          </a:prstGeom>
          <a:solidFill>
            <a:schemeClr val="bg1">
              <a:lumMod val="9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Yes or No</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pic>
        <p:nvPicPr>
          <p:cNvPr id="1042" name="Picture 18" descr="https://images-na.ssl-images-amazon.com/images/I/51BA1m4SS6L._AC_SL1000_.jp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008846" y="3051318"/>
            <a:ext cx="1485964" cy="802546"/>
          </a:xfrm>
          <a:prstGeom prst="rect">
            <a:avLst/>
          </a:prstGeom>
          <a:noFill/>
          <a:extLst>
            <a:ext uri="{909E8E84-426E-40DD-AFC4-6F175D3DCCD1}">
              <a14:hiddenFill xmlns:a14="http://schemas.microsoft.com/office/drawing/2010/main">
                <a:solidFill>
                  <a:srgbClr val="FFFFFF"/>
                </a:solidFill>
              </a14:hiddenFill>
            </a:ext>
          </a:extLst>
        </p:spPr>
      </p:pic>
      <p:sp>
        <p:nvSpPr>
          <p:cNvPr id="52" name="テキスト ボックス 51"/>
          <p:cNvSpPr txBox="1"/>
          <p:nvPr/>
        </p:nvSpPr>
        <p:spPr>
          <a:xfrm>
            <a:off x="880682" y="2572025"/>
            <a:ext cx="22642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smtClean="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rPr>
              <a:t>バッテリー</a:t>
            </a:r>
            <a:endParaRPr kumimoji="1" lang="ja-JP" altLang="en-US" sz="2800" b="0" i="0" u="none" strike="noStrike" kern="1200" cap="none" spc="0" normalizeH="0" baseline="0" noProof="0">
              <a:ln>
                <a:noFill/>
              </a:ln>
              <a:solidFill>
                <a:prstClr val="black">
                  <a:lumMod val="85000"/>
                  <a:lumOff val="15000"/>
                </a:prstClr>
              </a:solidFill>
              <a:effectLst/>
              <a:uLnTx/>
              <a:uFillTx/>
              <a:latin typeface="Calibri" panose="020F0502020204030204"/>
              <a:ea typeface="ＭＳ Ｐゴシック" panose="020B0600070205080204" pitchFamily="50" charset="-128"/>
              <a:cs typeface="+mn-cs"/>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12</a:t>
            </a:fld>
            <a:endParaRPr kumimoji="1" lang="ja-JP" altLang="en-US"/>
          </a:p>
        </p:txBody>
      </p:sp>
    </p:spTree>
    <p:extLst>
      <p:ext uri="{BB962C8B-B14F-4D97-AF65-F5344CB8AC3E}">
        <p14:creationId xmlns:p14="http://schemas.microsoft.com/office/powerpoint/2010/main" val="41649896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8867643"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p:cNvSpPr>
            <a:spLocks noGrp="1"/>
          </p:cNvSpPr>
          <p:nvPr>
            <p:ph type="title"/>
          </p:nvPr>
        </p:nvSpPr>
        <p:spPr/>
        <p:txBody>
          <a:bodyPr/>
          <a:lstStyle/>
          <a:p>
            <a:r>
              <a:rPr lang="ja-JP" altLang="en-US"/>
              <a:t>画像送信システムと各種センサ</a:t>
            </a: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pic>
        <p:nvPicPr>
          <p:cNvPr id="1040" name="Picture 16" descr="サーバーのイラスト（1台）"/>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5695" y="3186624"/>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9746480" y="1735867"/>
            <a:ext cx="1991937"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8657305" y="2510249"/>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8553488" y="4915008"/>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graphicFrame>
        <p:nvGraphicFramePr>
          <p:cNvPr id="4" name="図表 3"/>
          <p:cNvGraphicFramePr/>
          <p:nvPr>
            <p:extLst>
              <p:ext uri="{D42A27DB-BD31-4B8C-83A1-F6EECF244321}">
                <p14:modId xmlns:p14="http://schemas.microsoft.com/office/powerpoint/2010/main" val="1536299083"/>
              </p:ext>
            </p:extLst>
          </p:nvPr>
        </p:nvGraphicFramePr>
        <p:xfrm>
          <a:off x="1123030" y="2654187"/>
          <a:ext cx="2920983" cy="3187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6" name="図表 25"/>
          <p:cNvGraphicFramePr/>
          <p:nvPr>
            <p:extLst>
              <p:ext uri="{D42A27DB-BD31-4B8C-83A1-F6EECF244321}">
                <p14:modId xmlns:p14="http://schemas.microsoft.com/office/powerpoint/2010/main" val="3312392425"/>
              </p:ext>
            </p:extLst>
          </p:nvPr>
        </p:nvGraphicFramePr>
        <p:xfrm>
          <a:off x="5632505" y="2654187"/>
          <a:ext cx="2920983" cy="31875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cxnSp>
        <p:nvCxnSpPr>
          <p:cNvPr id="10" name="直線矢印コネクタ 9"/>
          <p:cNvCxnSpPr/>
          <p:nvPr/>
        </p:nvCxnSpPr>
        <p:spPr>
          <a:xfrm>
            <a:off x="3907857" y="4591251"/>
            <a:ext cx="1839800" cy="152199"/>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p:cNvCxnSpPr/>
          <p:nvPr/>
        </p:nvCxnSpPr>
        <p:spPr>
          <a:xfrm flipV="1">
            <a:off x="3907857" y="4100362"/>
            <a:ext cx="1839800" cy="127798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33" name="スライド番号プレースホルダー 32"/>
          <p:cNvSpPr>
            <a:spLocks noGrp="1"/>
          </p:cNvSpPr>
          <p:nvPr>
            <p:ph type="sldNum" sz="quarter" idx="12"/>
          </p:nvPr>
        </p:nvSpPr>
        <p:spPr/>
        <p:txBody>
          <a:bodyPr/>
          <a:lstStyle/>
          <a:p>
            <a:fld id="{3C3988C9-8C6C-49D7-8D82-24DA391FB063}" type="slidenum">
              <a:rPr lang="ja-JP" altLang="en-US" smtClean="0"/>
              <a:pPr/>
              <a:t>13</a:t>
            </a:fld>
            <a:endParaRPr lang="ja-JP" altLang="en-US"/>
          </a:p>
        </p:txBody>
      </p:sp>
    </p:spTree>
    <p:extLst>
      <p:ext uri="{BB962C8B-B14F-4D97-AF65-F5344CB8AC3E}">
        <p14:creationId xmlns:p14="http://schemas.microsoft.com/office/powerpoint/2010/main" val="13991217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画像送信システムと各種センサ</a:t>
            </a:r>
            <a:endParaRPr kumimoji="1" lang="ja-JP" altLang="en-US"/>
          </a:p>
        </p:txBody>
      </p:sp>
      <p:pic>
        <p:nvPicPr>
          <p:cNvPr id="5" name="図 4"/>
          <p:cNvPicPr>
            <a:picLocks noChangeAspect="1"/>
          </p:cNvPicPr>
          <p:nvPr/>
        </p:nvPicPr>
        <p:blipFill>
          <a:blip r:embed="rId3"/>
          <a:stretch>
            <a:fillRect/>
          </a:stretch>
        </p:blipFill>
        <p:spPr>
          <a:xfrm>
            <a:off x="2735444" y="1771446"/>
            <a:ext cx="6782072" cy="5086554"/>
          </a:xfrm>
          <a:prstGeom prst="rect">
            <a:avLst/>
          </a:prstGeom>
        </p:spPr>
      </p:pic>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14</a:t>
            </a:fld>
            <a:endParaRPr kumimoji="1" lang="ja-JP" altLang="en-US"/>
          </a:p>
        </p:txBody>
      </p:sp>
    </p:spTree>
    <p:extLst>
      <p:ext uri="{BB962C8B-B14F-4D97-AF65-F5344CB8AC3E}">
        <p14:creationId xmlns:p14="http://schemas.microsoft.com/office/powerpoint/2010/main" val="4140971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現在</a:t>
            </a:r>
            <a:r>
              <a:rPr lang="ja-JP" altLang="en-US" dirty="0" smtClean="0"/>
              <a:t>の段階・状況</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15</a:t>
            </a:fld>
            <a:endParaRPr kumimoji="1" lang="ja-JP" altLang="en-US"/>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050956546"/>
              </p:ext>
            </p:extLst>
          </p:nvPr>
        </p:nvGraphicFramePr>
        <p:xfrm>
          <a:off x="1096962" y="1846263"/>
          <a:ext cx="10058718" cy="4390911"/>
        </p:xfrm>
        <a:graphic>
          <a:graphicData uri="http://schemas.openxmlformats.org/drawingml/2006/table">
            <a:tbl>
              <a:tblPr firstRow="1" bandRow="1">
                <a:tableStyleId>{5C22544A-7EE6-4342-B048-85BDC9FD1C3A}</a:tableStyleId>
              </a:tblPr>
              <a:tblGrid>
                <a:gridCol w="8817060">
                  <a:extLst>
                    <a:ext uri="{9D8B030D-6E8A-4147-A177-3AD203B41FA5}">
                      <a16:colId xmlns:a16="http://schemas.microsoft.com/office/drawing/2014/main" val="1055181866"/>
                    </a:ext>
                  </a:extLst>
                </a:gridCol>
                <a:gridCol w="1241658">
                  <a:extLst>
                    <a:ext uri="{9D8B030D-6E8A-4147-A177-3AD203B41FA5}">
                      <a16:colId xmlns:a16="http://schemas.microsoft.com/office/drawing/2014/main" val="2129531326"/>
                    </a:ext>
                  </a:extLst>
                </a:gridCol>
              </a:tblGrid>
              <a:tr h="627273">
                <a:tc>
                  <a:txBody>
                    <a:bodyPr/>
                    <a:lstStyle/>
                    <a:p>
                      <a:pPr algn="l"/>
                      <a:r>
                        <a:rPr kumimoji="1" lang="ja-JP" altLang="en-US" sz="2800" smtClean="0"/>
                        <a:t>テスト項目</a:t>
                      </a:r>
                      <a:endParaRPr kumimoji="1" lang="ja-JP" altLang="en-US" sz="2800"/>
                    </a:p>
                  </a:txBody>
                  <a:tcPr anchor="ctr" anchorCtr="1"/>
                </a:tc>
                <a:tc>
                  <a:txBody>
                    <a:bodyPr/>
                    <a:lstStyle/>
                    <a:p>
                      <a:pPr algn="l"/>
                      <a:r>
                        <a:rPr kumimoji="1" lang="ja-JP" altLang="en-US" sz="2800" smtClean="0"/>
                        <a:t>状況</a:t>
                      </a:r>
                      <a:endParaRPr kumimoji="1" lang="ja-JP" altLang="en-US" sz="2800"/>
                    </a:p>
                  </a:txBody>
                  <a:tcPr anchor="ctr" anchorCtr="1"/>
                </a:tc>
                <a:extLst>
                  <a:ext uri="{0D108BD9-81ED-4DB2-BD59-A6C34878D82A}">
                    <a16:rowId xmlns:a16="http://schemas.microsoft.com/office/drawing/2014/main" val="561003837"/>
                  </a:ext>
                </a:extLst>
              </a:tr>
              <a:tr h="627273">
                <a:tc>
                  <a:txBody>
                    <a:bodyPr/>
                    <a:lstStyle/>
                    <a:p>
                      <a:pPr algn="l"/>
                      <a:r>
                        <a:rPr kumimoji="1" lang="en-US" altLang="ja-JP" sz="2800" smtClean="0"/>
                        <a:t>WEB</a:t>
                      </a:r>
                      <a:r>
                        <a:rPr kumimoji="1" lang="ja-JP" altLang="en-US" sz="2800" smtClean="0"/>
                        <a:t>カメラで画像を撮る</a:t>
                      </a:r>
                      <a:endParaRPr kumimoji="1" lang="ja-JP" altLang="en-US" sz="2800"/>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447870302"/>
                  </a:ext>
                </a:extLst>
              </a:tr>
              <a:tr h="627273">
                <a:tc>
                  <a:txBody>
                    <a:bodyPr/>
                    <a:lstStyle/>
                    <a:p>
                      <a:pPr algn="l"/>
                      <a:r>
                        <a:rPr kumimoji="1" lang="ja-JP" altLang="en-US" sz="2800" smtClean="0"/>
                        <a:t>超音波センサで物体を検出時のみフラグを立てる</a:t>
                      </a:r>
                      <a:endParaRPr kumimoji="1" lang="ja-JP" altLang="en-US" sz="2800"/>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928796042"/>
                  </a:ext>
                </a:extLst>
              </a:tr>
              <a:tr h="6272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800" smtClean="0"/>
                        <a:t>超音波センサで物体を検出時のみ画像を撮り、送信する</a:t>
                      </a:r>
                    </a:p>
                  </a:txBody>
                  <a:tcPr anchor="ctr"/>
                </a:tc>
                <a:tc>
                  <a:txBody>
                    <a:bodyPr/>
                    <a:lstStyle/>
                    <a:p>
                      <a:pPr algn="l"/>
                      <a:r>
                        <a:rPr kumimoji="1" lang="ja-JP" altLang="en-US" sz="3200" smtClean="0"/>
                        <a:t>〇</a:t>
                      </a:r>
                      <a:endParaRPr kumimoji="1" lang="ja-JP" altLang="en-US" sz="3200"/>
                    </a:p>
                  </a:txBody>
                  <a:tcPr anchor="ctr" anchorCtr="1"/>
                </a:tc>
                <a:extLst>
                  <a:ext uri="{0D108BD9-81ED-4DB2-BD59-A6C34878D82A}">
                    <a16:rowId xmlns:a16="http://schemas.microsoft.com/office/drawing/2014/main" val="3955754616"/>
                  </a:ext>
                </a:extLst>
              </a:tr>
              <a:tr h="627273">
                <a:tc>
                  <a:txBody>
                    <a:bodyPr/>
                    <a:lstStyle/>
                    <a:p>
                      <a:pPr algn="l"/>
                      <a:r>
                        <a:rPr kumimoji="1" lang="ja-JP" altLang="en-US" sz="2800" smtClean="0"/>
                        <a:t>ひずみゲージに反応時、追加</a:t>
                      </a:r>
                      <a:r>
                        <a:rPr kumimoji="1" lang="en-US" altLang="ja-JP" sz="2800" smtClean="0"/>
                        <a:t>or</a:t>
                      </a:r>
                      <a:r>
                        <a:rPr kumimoji="1" lang="ja-JP" altLang="en-US" sz="2800" smtClean="0"/>
                        <a:t>削除のフラグを立てる</a:t>
                      </a:r>
                      <a:endParaRPr kumimoji="1" lang="ja-JP" altLang="en-US" sz="2800"/>
                    </a:p>
                  </a:txBody>
                  <a:tcPr anchor="ctr"/>
                </a:tc>
                <a:tc>
                  <a:txBody>
                    <a:bodyPr/>
                    <a:lstStyle/>
                    <a:p>
                      <a:pPr algn="l"/>
                      <a:r>
                        <a:rPr kumimoji="1" lang="ja-JP" altLang="en-US" sz="3200" smtClean="0"/>
                        <a:t>△</a:t>
                      </a:r>
                      <a:endParaRPr kumimoji="1" lang="ja-JP" altLang="en-US" sz="3200"/>
                    </a:p>
                  </a:txBody>
                  <a:tcPr anchor="ctr" anchorCtr="1"/>
                </a:tc>
                <a:extLst>
                  <a:ext uri="{0D108BD9-81ED-4DB2-BD59-A6C34878D82A}">
                    <a16:rowId xmlns:a16="http://schemas.microsoft.com/office/drawing/2014/main" val="3779471663"/>
                  </a:ext>
                </a:extLst>
              </a:tr>
              <a:tr h="627273">
                <a:tc>
                  <a:txBody>
                    <a:bodyPr/>
                    <a:lstStyle/>
                    <a:p>
                      <a:pPr algn="l"/>
                      <a:r>
                        <a:rPr kumimoji="1" lang="ja-JP" altLang="en-US" sz="2800" smtClean="0"/>
                        <a:t>画像送信時・サーバから信号受信時</a:t>
                      </a:r>
                      <a:r>
                        <a:rPr kumimoji="1" lang="en-US" altLang="ja-JP" sz="2800" smtClean="0"/>
                        <a:t>LED</a:t>
                      </a:r>
                      <a:r>
                        <a:rPr kumimoji="1" lang="ja-JP" altLang="en-US" sz="2800" smtClean="0"/>
                        <a:t>点灯させる</a:t>
                      </a:r>
                      <a:endParaRPr kumimoji="1" lang="ja-JP" altLang="en-US" sz="2800"/>
                    </a:p>
                  </a:txBody>
                  <a:tcPr anchor="ctr"/>
                </a:tc>
                <a:tc>
                  <a:txBody>
                    <a:bodyPr/>
                    <a:lstStyle/>
                    <a:p>
                      <a:pPr algn="l"/>
                      <a:r>
                        <a:rPr kumimoji="1" lang="en-US" altLang="ja-JP" sz="3200" smtClean="0"/>
                        <a:t>×</a:t>
                      </a:r>
                      <a:endParaRPr kumimoji="1" lang="ja-JP" altLang="en-US" sz="3200"/>
                    </a:p>
                  </a:txBody>
                  <a:tcPr anchor="ctr" anchorCtr="1"/>
                </a:tc>
                <a:extLst>
                  <a:ext uri="{0D108BD9-81ED-4DB2-BD59-A6C34878D82A}">
                    <a16:rowId xmlns:a16="http://schemas.microsoft.com/office/drawing/2014/main" val="596215911"/>
                  </a:ext>
                </a:extLst>
              </a:tr>
              <a:tr h="627273">
                <a:tc>
                  <a:txBody>
                    <a:bodyPr/>
                    <a:lstStyle/>
                    <a:p>
                      <a:pPr algn="l"/>
                      <a:r>
                        <a:rPr kumimoji="1" lang="ja-JP" altLang="en-US" sz="2800" smtClean="0"/>
                        <a:t>画像を加工して送信</a:t>
                      </a:r>
                      <a:endParaRPr kumimoji="1" lang="ja-JP" altLang="en-US" sz="2800"/>
                    </a:p>
                  </a:txBody>
                  <a:tcPr anchor="ctr"/>
                </a:tc>
                <a:tc>
                  <a:txBody>
                    <a:bodyPr/>
                    <a:lstStyle/>
                    <a:p>
                      <a:pPr algn="l"/>
                      <a:r>
                        <a:rPr kumimoji="1" lang="en-US" altLang="ja-JP" sz="3200" smtClean="0"/>
                        <a:t>×</a:t>
                      </a:r>
                      <a:endParaRPr kumimoji="1" lang="ja-JP" altLang="en-US" sz="3200"/>
                    </a:p>
                  </a:txBody>
                  <a:tcPr anchor="ctr" anchorCtr="1"/>
                </a:tc>
                <a:extLst>
                  <a:ext uri="{0D108BD9-81ED-4DB2-BD59-A6C34878D82A}">
                    <a16:rowId xmlns:a16="http://schemas.microsoft.com/office/drawing/2014/main" val="1833127530"/>
                  </a:ext>
                </a:extLst>
              </a:tr>
            </a:tbl>
          </a:graphicData>
        </a:graphic>
      </p:graphicFrame>
    </p:spTree>
    <p:extLst>
      <p:ext uri="{BB962C8B-B14F-4D97-AF65-F5344CB8AC3E}">
        <p14:creationId xmlns:p14="http://schemas.microsoft.com/office/powerpoint/2010/main" val="33238978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目次</a:t>
            </a:r>
            <a:endParaRPr kumimoji="1" lang="ja-JP" altLang="en-US"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l"/>
            </a:pPr>
            <a:r>
              <a:rPr kumimoji="1" lang="ja-JP" altLang="en-US" sz="4000" dirty="0" smtClean="0"/>
              <a:t>　</a:t>
            </a:r>
            <a:r>
              <a:rPr lang="ja-JP" altLang="en-US" sz="4000" smtClean="0"/>
              <a:t>研究背景</a:t>
            </a:r>
            <a:endParaRPr lang="en-US" altLang="ja-JP" sz="4000" dirty="0"/>
          </a:p>
          <a:p>
            <a:pPr>
              <a:buFont typeface="Wingdings" panose="05000000000000000000" pitchFamily="2" charset="2"/>
              <a:buChar char="l"/>
            </a:pPr>
            <a:r>
              <a:rPr kumimoji="1" lang="ja-JP" altLang="en-US" sz="4000" smtClean="0"/>
              <a:t>　研究目的・目標</a:t>
            </a:r>
            <a:endParaRPr kumimoji="1" lang="en-US" altLang="ja-JP" sz="4000" dirty="0" smtClean="0"/>
          </a:p>
          <a:p>
            <a:pPr>
              <a:buFont typeface="Wingdings" panose="05000000000000000000" pitchFamily="2" charset="2"/>
              <a:buChar char="l"/>
            </a:pPr>
            <a:r>
              <a:rPr kumimoji="1" lang="ja-JP" altLang="en-US" sz="4000" smtClean="0"/>
              <a:t>　</a:t>
            </a:r>
            <a:r>
              <a:rPr lang="ja-JP" altLang="en-US" sz="4000" smtClean="0"/>
              <a:t>研究方針</a:t>
            </a:r>
            <a:endParaRPr lang="en-US" altLang="ja-JP" sz="4000" smtClean="0"/>
          </a:p>
          <a:p>
            <a:pPr>
              <a:buFont typeface="Wingdings" panose="05000000000000000000" pitchFamily="2" charset="2"/>
              <a:buChar char="l"/>
            </a:pPr>
            <a:r>
              <a:rPr kumimoji="1" lang="ja-JP" altLang="en-US" sz="4000"/>
              <a:t>　</a:t>
            </a:r>
            <a:r>
              <a:rPr kumimoji="1" lang="ja-JP" altLang="en-US" sz="4000" smtClean="0"/>
              <a:t>実装</a:t>
            </a:r>
            <a:endParaRPr kumimoji="1" lang="en-US" altLang="ja-JP" sz="4000" dirty="0" smtClean="0"/>
          </a:p>
          <a:p>
            <a:pPr>
              <a:buFont typeface="Wingdings" panose="05000000000000000000" pitchFamily="2" charset="2"/>
              <a:buChar char="l"/>
            </a:pPr>
            <a:r>
              <a:rPr kumimoji="1" lang="ja-JP" altLang="en-US" sz="4000"/>
              <a:t>　</a:t>
            </a:r>
            <a:r>
              <a:rPr lang="ja-JP" altLang="en-US" sz="4000" smtClean="0"/>
              <a:t>現在の段階・状況</a:t>
            </a:r>
            <a:endParaRPr kumimoji="1" lang="ja-JP" altLang="en-US" sz="400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1</a:t>
            </a:fld>
            <a:endParaRPr kumimoji="1" lang="ja-JP" altLang="en-US"/>
          </a:p>
        </p:txBody>
      </p:sp>
    </p:spTree>
    <p:extLst>
      <p:ext uri="{BB962C8B-B14F-4D97-AF65-F5344CB8AC3E}">
        <p14:creationId xmlns:p14="http://schemas.microsoft.com/office/powerpoint/2010/main" val="16377119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1097280" y="1845734"/>
            <a:ext cx="10058399" cy="4023360"/>
          </a:xfrm>
        </p:spPr>
        <p:txBody>
          <a:bodyPr>
            <a:noAutofit/>
          </a:bodyPr>
          <a:lstStyle/>
          <a:p>
            <a:r>
              <a:rPr lang="ja-JP" altLang="en-US" sz="2800"/>
              <a:t>少子高齢化によって働き手が減少しつつある今日のスーパーでは</a:t>
            </a:r>
            <a:r>
              <a:rPr lang="ja-JP" altLang="en-US" sz="2800" smtClean="0"/>
              <a:t>、従業員</a:t>
            </a:r>
            <a:r>
              <a:rPr lang="ja-JP" altLang="en-US" sz="2800"/>
              <a:t>の数が少なくても経営できるようにセルフレジの導入を進めている</a:t>
            </a:r>
            <a:r>
              <a:rPr lang="ja-JP" altLang="en-US" sz="2800" smtClean="0"/>
              <a:t>。</a:t>
            </a:r>
            <a:endParaRPr lang="en-US" altLang="ja-JP" sz="2800"/>
          </a:p>
        </p:txBody>
      </p:sp>
      <p:sp>
        <p:nvSpPr>
          <p:cNvPr id="5" name="正方形/長方形 4"/>
          <p:cNvSpPr/>
          <p:nvPr/>
        </p:nvSpPr>
        <p:spPr>
          <a:xfrm>
            <a:off x="1097280" y="3403947"/>
            <a:ext cx="7950467" cy="219260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L="91440" lvl="0" indent="-91440">
              <a:lnSpc>
                <a:spcPct val="90000"/>
              </a:lnSpc>
              <a:spcBef>
                <a:spcPts val="1200"/>
              </a:spcBef>
              <a:spcAft>
                <a:spcPts val="200"/>
              </a:spcAft>
              <a:buClr>
                <a:srgbClr val="1CADE4"/>
              </a:buClr>
              <a:buSzPct val="100000"/>
              <a:buFont typeface="Calibri" panose="020F0502020204030204" pitchFamily="34" charset="0"/>
              <a:buChar char=" "/>
            </a:pPr>
            <a:r>
              <a:rPr lang="ja-JP" altLang="en-US" sz="2800" spc="300">
                <a:solidFill>
                  <a:prstClr val="black">
                    <a:lumMod val="75000"/>
                    <a:lumOff val="25000"/>
                  </a:prstClr>
                </a:solidFill>
              </a:rPr>
              <a:t>厚生労働省の統計では生産年齢人口</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2017</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:6,530</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2025</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:6,082</a:t>
            </a:r>
            <a:r>
              <a:rPr lang="ja-JP" altLang="en-US" sz="2800" spc="300">
                <a:solidFill>
                  <a:prstClr val="black">
                    <a:lumMod val="75000"/>
                    <a:lumOff val="25000"/>
                  </a:prstClr>
                </a:solidFill>
              </a:rPr>
              <a:t>万人</a:t>
            </a:r>
            <a:endParaRPr lang="en-US" altLang="ja-JP" sz="2800" spc="300">
              <a:solidFill>
                <a:prstClr val="black">
                  <a:lumMod val="75000"/>
                  <a:lumOff val="25000"/>
                </a:prstClr>
              </a:solidFill>
            </a:endParaRPr>
          </a:p>
          <a:p>
            <a:pPr marL="566928" lvl="2" indent="-182880">
              <a:lnSpc>
                <a:spcPct val="90000"/>
              </a:lnSpc>
              <a:spcBef>
                <a:spcPts val="200"/>
              </a:spcBef>
              <a:spcAft>
                <a:spcPts val="400"/>
              </a:spcAft>
              <a:buClr>
                <a:srgbClr val="1CADE4"/>
              </a:buClr>
              <a:buFont typeface="Calibri" pitchFamily="34" charset="0"/>
              <a:buChar char="◦"/>
            </a:pPr>
            <a:r>
              <a:rPr lang="en-US" altLang="ja-JP" sz="2800" spc="300">
                <a:solidFill>
                  <a:prstClr val="black">
                    <a:lumMod val="75000"/>
                    <a:lumOff val="25000"/>
                  </a:prstClr>
                </a:solidFill>
              </a:rPr>
              <a:t>2040</a:t>
            </a:r>
            <a:r>
              <a:rPr lang="ja-JP" altLang="en-US" sz="2800" spc="300">
                <a:solidFill>
                  <a:prstClr val="black">
                    <a:lumMod val="75000"/>
                    <a:lumOff val="25000"/>
                  </a:prstClr>
                </a:solidFill>
              </a:rPr>
              <a:t>年</a:t>
            </a:r>
            <a:r>
              <a:rPr lang="en-US" altLang="ja-JP" sz="2800" spc="300">
                <a:solidFill>
                  <a:prstClr val="black">
                    <a:lumMod val="75000"/>
                    <a:lumOff val="25000"/>
                  </a:prstClr>
                </a:solidFill>
              </a:rPr>
              <a:t>:5,245</a:t>
            </a:r>
            <a:r>
              <a:rPr lang="ja-JP" altLang="en-US" sz="2800" spc="300">
                <a:solidFill>
                  <a:prstClr val="black">
                    <a:lumMod val="75000"/>
                    <a:lumOff val="25000"/>
                  </a:prstClr>
                </a:solidFill>
              </a:rPr>
              <a:t>万人 までに</a:t>
            </a:r>
            <a:r>
              <a:rPr lang="ja-JP" altLang="en-US" sz="2800" spc="300">
                <a:solidFill>
                  <a:srgbClr val="C00000"/>
                </a:solidFill>
              </a:rPr>
              <a:t>減少</a:t>
            </a:r>
            <a:r>
              <a:rPr lang="ja-JP" altLang="en-US" sz="2800" spc="300">
                <a:solidFill>
                  <a:prstClr val="black">
                    <a:lumMod val="75000"/>
                    <a:lumOff val="25000"/>
                  </a:prstClr>
                </a:solidFill>
              </a:rPr>
              <a:t>する見込み</a:t>
            </a:r>
            <a:endParaRPr lang="en-US" altLang="ja-JP" sz="2800" spc="300">
              <a:solidFill>
                <a:prstClr val="black">
                  <a:lumMod val="75000"/>
                  <a:lumOff val="25000"/>
                </a:prstClr>
              </a:solidFill>
            </a:endParaRPr>
          </a:p>
          <a:p>
            <a:pPr algn="ctr"/>
            <a:endParaRPr kumimoji="1" lang="ja-JP" altLang="en-US"/>
          </a:p>
        </p:txBody>
      </p:sp>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2</a:t>
            </a:fld>
            <a:endParaRPr kumimoji="1" lang="ja-JP" altLang="en-US"/>
          </a:p>
        </p:txBody>
      </p:sp>
    </p:spTree>
    <p:extLst>
      <p:ext uri="{BB962C8B-B14F-4D97-AF65-F5344CB8AC3E}">
        <p14:creationId xmlns:p14="http://schemas.microsoft.com/office/powerpoint/2010/main" val="3404006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08313" y="825446"/>
            <a:ext cx="8995169" cy="807411"/>
          </a:xfrm>
        </p:spPr>
        <p:txBody>
          <a:bodyPr/>
          <a:lstStyle/>
          <a:p>
            <a:r>
              <a:rPr kumimoji="1" lang="ja-JP" altLang="en-US" dirty="0" smtClean="0"/>
              <a:t>研究目的</a:t>
            </a:r>
            <a:r>
              <a:rPr lang="ja-JP" altLang="en-US" dirty="0" smtClean="0"/>
              <a:t>・目標</a:t>
            </a:r>
            <a:endParaRPr kumimoji="1" lang="ja-JP" altLang="en-US" dirty="0"/>
          </a:p>
        </p:txBody>
      </p:sp>
      <p:sp>
        <p:nvSpPr>
          <p:cNvPr id="3" name="コンテンツ プレースホルダー 2"/>
          <p:cNvSpPr>
            <a:spLocks noGrp="1"/>
          </p:cNvSpPr>
          <p:nvPr>
            <p:ph idx="1"/>
          </p:nvPr>
        </p:nvSpPr>
        <p:spPr>
          <a:xfrm>
            <a:off x="592295" y="1907665"/>
            <a:ext cx="10983687" cy="4277312"/>
          </a:xfrm>
        </p:spPr>
        <p:txBody>
          <a:bodyPr>
            <a:noAutofit/>
          </a:bodyPr>
          <a:lstStyle/>
          <a:p>
            <a:r>
              <a:rPr lang="en-US" altLang="ja-JP" sz="2800" b="1" smtClean="0"/>
              <a:t>&lt;</a:t>
            </a:r>
            <a:r>
              <a:rPr lang="ja-JP" altLang="en-US" sz="2800" b="1" smtClean="0"/>
              <a:t>目的</a:t>
            </a:r>
            <a:r>
              <a:rPr lang="en-US" altLang="ja-JP" sz="2800" b="1" smtClean="0"/>
              <a:t>&gt;</a:t>
            </a:r>
          </a:p>
          <a:p>
            <a:r>
              <a:rPr lang="ja-JP" altLang="en-US" sz="2800" smtClean="0"/>
              <a:t>既存の無人レジ店舗のような複雑で高価なシステムではなく、</a:t>
            </a:r>
            <a:endParaRPr lang="en-US" altLang="ja-JP" sz="2800" smtClean="0"/>
          </a:p>
          <a:p>
            <a:r>
              <a:rPr lang="ja-JP" altLang="en-US" sz="2800" smtClean="0"/>
              <a:t>中</a:t>
            </a:r>
            <a:r>
              <a:rPr lang="ja-JP" altLang="en-US" sz="2800" dirty="0" smtClean="0"/>
              <a:t>小店でも導入できる安価なシステムの作成</a:t>
            </a:r>
            <a:endParaRPr lang="en-US" altLang="ja-JP" sz="2800" dirty="0" smtClean="0"/>
          </a:p>
          <a:p>
            <a:endParaRPr lang="en-US" altLang="ja-JP" sz="2800" dirty="0" smtClean="0"/>
          </a:p>
          <a:p>
            <a:r>
              <a:rPr lang="en-US" altLang="ja-JP" sz="2800" b="1" dirty="0" smtClean="0"/>
              <a:t>&lt;</a:t>
            </a:r>
            <a:r>
              <a:rPr lang="ja-JP" altLang="en-US" sz="2800" b="1" dirty="0" smtClean="0"/>
              <a:t>目標</a:t>
            </a:r>
            <a:r>
              <a:rPr lang="en-US" altLang="ja-JP" sz="2800" b="1" dirty="0" smtClean="0"/>
              <a:t>&gt;</a:t>
            </a:r>
          </a:p>
          <a:p>
            <a:r>
              <a:rPr lang="ja-JP" altLang="en-US" sz="2800" spc="0" dirty="0" smtClean="0"/>
              <a:t>ラズベリー</a:t>
            </a:r>
            <a:r>
              <a:rPr lang="ja-JP" altLang="en-US" sz="2800" spc="0" dirty="0"/>
              <a:t>パイ</a:t>
            </a:r>
            <a:r>
              <a:rPr lang="ja-JP" altLang="en-US" sz="2800" spc="0" dirty="0" smtClean="0"/>
              <a:t>と</a:t>
            </a:r>
            <a:r>
              <a:rPr lang="en-US" altLang="ja-JP" sz="2800" spc="0" dirty="0" smtClean="0"/>
              <a:t>Web</a:t>
            </a:r>
            <a:r>
              <a:rPr lang="ja-JP" altLang="en-US" sz="2800" spc="0" dirty="0" smtClean="0"/>
              <a:t>カメラを使用し、商品をバーコードの</a:t>
            </a:r>
            <a:r>
              <a:rPr lang="ja-JP" altLang="en-US" sz="2800" spc="0" smtClean="0"/>
              <a:t>番号で判断</a:t>
            </a:r>
            <a:r>
              <a:rPr lang="ja-JP" altLang="en-US" sz="2800" spc="0" dirty="0" smtClean="0"/>
              <a:t>する</a:t>
            </a:r>
            <a:endParaRPr lang="ja-JP" altLang="en-US" sz="2800" spc="0" dirty="0"/>
          </a:p>
          <a:p>
            <a:r>
              <a:rPr kumimoji="1" lang="ja-JP" altLang="en-US" sz="2800" spc="0" dirty="0" smtClean="0"/>
              <a:t>商品の取捨選択から決済に至るまでの一連の流れを行えるシステムの開発</a:t>
            </a:r>
            <a:endParaRPr kumimoji="1" lang="ja-JP" altLang="en-US" sz="2800" spc="0" dirty="0"/>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3</a:t>
            </a:fld>
            <a:endParaRPr kumimoji="1" lang="ja-JP" altLang="en-US"/>
          </a:p>
        </p:txBody>
      </p:sp>
    </p:spTree>
    <p:extLst>
      <p:ext uri="{BB962C8B-B14F-4D97-AF65-F5344CB8AC3E}">
        <p14:creationId xmlns:p14="http://schemas.microsoft.com/office/powerpoint/2010/main" val="22059607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立体のイラスト（四角柱・直方体）"/>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0017323" y="2845075"/>
            <a:ext cx="1162050" cy="1905000"/>
          </a:xfrm>
          <a:prstGeom prst="rect">
            <a:avLst/>
          </a:prstGeom>
          <a:noFill/>
        </p:spPr>
      </p:pic>
      <p:pic>
        <p:nvPicPr>
          <p:cNvPr id="1040" name="Picture 16" descr="ショッピングカートを押している女性のイラスト"/>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5152116" y="2123944"/>
            <a:ext cx="2676103" cy="2816951"/>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solidFill>
                  <a:schemeClr val="bg1">
                    <a:lumMod val="75000"/>
                  </a:schemeClr>
                </a:solidFill>
                <a:latin typeface="Bauhaus 93" panose="04030905020B02020C02" pitchFamily="82" charset="0"/>
              </a:rPr>
              <a:t>　　　　　　　　　　　</a:t>
            </a:r>
            <a:r>
              <a:rPr lang="en-US" altLang="ja-JP" dirty="0" smtClean="0">
                <a:solidFill>
                  <a:schemeClr val="bg1">
                    <a:lumMod val="75000"/>
                  </a:schemeClr>
                </a:solidFill>
                <a:latin typeface="Bauhaus 93" panose="04030905020B02020C02" pitchFamily="82" charset="0"/>
              </a:rPr>
              <a:t>Summary</a:t>
            </a:r>
            <a:endParaRPr kumimoji="1" lang="ja-JP" altLang="en-US" dirty="0">
              <a:solidFill>
                <a:schemeClr val="bg1">
                  <a:lumMod val="75000"/>
                </a:schemeClr>
              </a:solidFill>
              <a:latin typeface="Bauhaus 93" panose="04030905020B02020C02" pitchFamily="82" charset="0"/>
            </a:endParaRPr>
          </a:p>
        </p:txBody>
      </p:sp>
      <p:pic>
        <p:nvPicPr>
          <p:cNvPr id="1032"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983741" y="2666953"/>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6410067" y="3414771"/>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8" descr="ショッピングカートのイラスト（買い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8665337" y="2885282"/>
            <a:ext cx="2261053" cy="2176264"/>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97280" y="438751"/>
            <a:ext cx="4754037" cy="1658783"/>
          </a:xfrm>
          <a:prstGeom prst="rect">
            <a:avLst/>
          </a:prstGeom>
        </p:spPr>
      </p:pic>
      <p:sp>
        <p:nvSpPr>
          <p:cNvPr id="7" name="右矢印 6"/>
          <p:cNvSpPr/>
          <p:nvPr/>
        </p:nvSpPr>
        <p:spPr>
          <a:xfrm>
            <a:off x="451313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sp>
        <p:nvSpPr>
          <p:cNvPr id="21" name="右矢印 20"/>
          <p:cNvSpPr/>
          <p:nvPr/>
        </p:nvSpPr>
        <p:spPr>
          <a:xfrm>
            <a:off x="8098300" y="3532419"/>
            <a:ext cx="638986" cy="33310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22"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9172759" y="3235583"/>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電子マネー払いのイラスト"/>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6084" y="2396625"/>
            <a:ext cx="1587685" cy="1716416"/>
          </a:xfrm>
          <a:prstGeom prst="rect">
            <a:avLst/>
          </a:prstGeom>
          <a:noFill/>
          <a:extLst>
            <a:ext uri="{909E8E84-426E-40DD-AFC4-6F175D3DCCD1}">
              <a14:hiddenFill xmlns:a14="http://schemas.microsoft.com/office/drawing/2010/main">
                <a:solidFill>
                  <a:srgbClr val="FFFFFF"/>
                </a:solidFill>
              </a14:hiddenFill>
            </a:ext>
          </a:extLst>
        </p:spPr>
      </p:pic>
      <p:sp>
        <p:nvSpPr>
          <p:cNvPr id="3" name="フローチャート: 処理 2"/>
          <p:cNvSpPr/>
          <p:nvPr/>
        </p:nvSpPr>
        <p:spPr>
          <a:xfrm>
            <a:off x="1769931" y="4076453"/>
            <a:ext cx="922162" cy="1166422"/>
          </a:xfrm>
          <a:prstGeom prst="flowChartProcess">
            <a:avLst/>
          </a:prstGeom>
          <a:solidFill>
            <a:srgbClr val="7E7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a:ln>
                <a:noFill/>
              </a:ln>
              <a:solidFill>
                <a:prstClr val="white"/>
              </a:solidFill>
              <a:effectLst/>
              <a:uLnTx/>
              <a:uFillTx/>
              <a:latin typeface="Calibri" panose="020F0502020204030204"/>
              <a:ea typeface="ＭＳ Ｐゴシック" panose="020B0600070205080204" pitchFamily="50" charset="-128"/>
              <a:cs typeface="+mn-cs"/>
            </a:endParaRPr>
          </a:p>
        </p:txBody>
      </p:sp>
      <p:pic>
        <p:nvPicPr>
          <p:cNvPr id="1030" name="Picture 6" descr="クレジットカードのICチップのイラスト"/>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663011" y="3485137"/>
            <a:ext cx="401410" cy="35167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クレジットカードのICチップのイラスト"/>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8947876" y="6976790"/>
            <a:ext cx="401410" cy="351678"/>
          </a:xfrm>
          <a:prstGeom prst="rect">
            <a:avLst/>
          </a:prstGeom>
          <a:noFill/>
        </p:spPr>
      </p:pic>
      <p:pic>
        <p:nvPicPr>
          <p:cNvPr id="25" name="Picture 10" descr="アクションカメラのイラスト"/>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flipH="1">
            <a:off x="2552414" y="3041878"/>
            <a:ext cx="409091" cy="40909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クレジットカードのICチップのイラスト"/>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306932" y="3615217"/>
            <a:ext cx="401410" cy="351678"/>
          </a:xfrm>
          <a:prstGeom prst="rect">
            <a:avLst/>
          </a:prstGeom>
          <a:noFill/>
          <a:extLst>
            <a:ext uri="{909E8E84-426E-40DD-AFC4-6F175D3DCCD1}">
              <a14:hiddenFill xmlns:a14="http://schemas.microsoft.com/office/drawing/2010/main">
                <a:solidFill>
                  <a:srgbClr val="FFFFFF"/>
                </a:solidFill>
              </a14:hiddenFill>
            </a:ext>
          </a:extLst>
        </p:spPr>
      </p:pic>
      <p:sp>
        <p:nvSpPr>
          <p:cNvPr id="24" name="正方形/長方形 23"/>
          <p:cNvSpPr/>
          <p:nvPr/>
        </p:nvSpPr>
        <p:spPr>
          <a:xfrm>
            <a:off x="6066062" y="3118763"/>
            <a:ext cx="1665515" cy="18221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スライド番号プレースホルダー 4"/>
          <p:cNvSpPr>
            <a:spLocks noGrp="1"/>
          </p:cNvSpPr>
          <p:nvPr>
            <p:ph type="sldNum" sz="quarter" idx="12"/>
          </p:nvPr>
        </p:nvSpPr>
        <p:spPr/>
        <p:txBody>
          <a:bodyPr/>
          <a:lstStyle/>
          <a:p>
            <a:fld id="{3C3988C9-8C6C-49D7-8D82-24DA391FB063}" type="slidenum">
              <a:rPr kumimoji="1" lang="ja-JP" altLang="en-US" smtClean="0"/>
              <a:t>4</a:t>
            </a:fld>
            <a:endParaRPr kumimoji="1" lang="ja-JP" altLang="en-US"/>
          </a:p>
        </p:txBody>
      </p:sp>
      <p:pic>
        <p:nvPicPr>
          <p:cNvPr id="23" name="Picture 6" descr="クレジットカードのICチップのイラスト"/>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504112" y="3789180"/>
            <a:ext cx="401410" cy="351678"/>
          </a:xfrm>
          <a:prstGeom prst="rect">
            <a:avLst/>
          </a:prstGeom>
          <a:noFill/>
          <a:extLst>
            <a:ext uri="{909E8E84-426E-40DD-AFC4-6F175D3DCCD1}">
              <a14:hiddenFill xmlns:a14="http://schemas.microsoft.com/office/drawing/2010/main">
                <a:solidFill>
                  <a:srgbClr val="FFFFFF"/>
                </a:solidFill>
              </a14:hiddenFill>
            </a:ext>
          </a:extLst>
        </p:spPr>
      </p:pic>
      <p:sp>
        <p:nvSpPr>
          <p:cNvPr id="8" name="テキスト ボックス 7"/>
          <p:cNvSpPr txBox="1"/>
          <p:nvPr/>
        </p:nvSpPr>
        <p:spPr>
          <a:xfrm>
            <a:off x="985694" y="5406141"/>
            <a:ext cx="3259100" cy="830997"/>
          </a:xfrm>
          <a:prstGeom prst="rect">
            <a:avLst/>
          </a:prstGeom>
          <a:solidFill>
            <a:schemeClr val="bg1">
              <a:lumMod val="95000"/>
            </a:schemeClr>
          </a:solidFill>
        </p:spPr>
        <p:txBody>
          <a:bodyPr wrap="square" rtlCol="0">
            <a:spAutoFit/>
          </a:bodyPr>
          <a:lstStyle/>
          <a:p>
            <a:r>
              <a:rPr kumimoji="1" lang="ja-JP" altLang="en-US" sz="2400" smtClean="0"/>
              <a:t>顧客情報とカート情報を結びつける</a:t>
            </a:r>
            <a:endParaRPr kumimoji="1" lang="ja-JP" altLang="en-US" sz="2400"/>
          </a:p>
        </p:txBody>
      </p:sp>
      <p:sp>
        <p:nvSpPr>
          <p:cNvPr id="26" name="テキスト ボックス 25"/>
          <p:cNvSpPr txBox="1"/>
          <p:nvPr/>
        </p:nvSpPr>
        <p:spPr>
          <a:xfrm>
            <a:off x="9795864" y="5459237"/>
            <a:ext cx="817708" cy="461665"/>
          </a:xfrm>
          <a:prstGeom prst="rect">
            <a:avLst/>
          </a:prstGeom>
          <a:solidFill>
            <a:schemeClr val="bg1">
              <a:lumMod val="95000"/>
            </a:schemeClr>
          </a:solidFill>
        </p:spPr>
        <p:txBody>
          <a:bodyPr wrap="square" rtlCol="0">
            <a:spAutoFit/>
          </a:bodyPr>
          <a:lstStyle/>
          <a:p>
            <a:r>
              <a:rPr kumimoji="1" lang="ja-JP" altLang="en-US" sz="2400" smtClean="0"/>
              <a:t>決済</a:t>
            </a:r>
            <a:endParaRPr kumimoji="1" lang="ja-JP" altLang="en-US" sz="2400"/>
          </a:p>
        </p:txBody>
      </p:sp>
      <p:sp>
        <p:nvSpPr>
          <p:cNvPr id="27" name="テキスト ボックス 26"/>
          <p:cNvSpPr txBox="1"/>
          <p:nvPr/>
        </p:nvSpPr>
        <p:spPr>
          <a:xfrm>
            <a:off x="5219591" y="5459237"/>
            <a:ext cx="3352910" cy="461665"/>
          </a:xfrm>
          <a:prstGeom prst="rect">
            <a:avLst/>
          </a:prstGeom>
          <a:solidFill>
            <a:schemeClr val="bg1">
              <a:lumMod val="95000"/>
            </a:schemeClr>
          </a:solidFill>
        </p:spPr>
        <p:txBody>
          <a:bodyPr wrap="square" rtlCol="0">
            <a:spAutoFit/>
          </a:bodyPr>
          <a:lstStyle/>
          <a:p>
            <a:r>
              <a:rPr kumimoji="1" lang="ja-JP" altLang="en-US" sz="2400" smtClean="0"/>
              <a:t>カート上で商品情報取得</a:t>
            </a:r>
            <a:endParaRPr kumimoji="1" lang="ja-JP" altLang="en-US" sz="2400"/>
          </a:p>
        </p:txBody>
      </p:sp>
    </p:spTree>
    <p:extLst>
      <p:ext uri="{BB962C8B-B14F-4D97-AF65-F5344CB8AC3E}">
        <p14:creationId xmlns:p14="http://schemas.microsoft.com/office/powerpoint/2010/main" val="177986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28"/>
          <p:cNvSpPr/>
          <p:nvPr/>
        </p:nvSpPr>
        <p:spPr>
          <a:xfrm>
            <a:off x="596767" y="1735868"/>
            <a:ext cx="6660681" cy="4568679"/>
          </a:xfrm>
          <a:prstGeom prst="roundRect">
            <a:avLst/>
          </a:prstGeom>
          <a:noFill/>
          <a:ln w="1270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8" name="直線コネクタ 17"/>
          <p:cNvCxnSpPr/>
          <p:nvPr/>
        </p:nvCxnSpPr>
        <p:spPr>
          <a:xfrm>
            <a:off x="1631100" y="4732490"/>
            <a:ext cx="4608804" cy="0"/>
          </a:xfrm>
          <a:prstGeom prst="line">
            <a:avLst/>
          </a:prstGeom>
          <a:ln w="38100">
            <a:solidFill>
              <a:schemeClr val="accent2">
                <a:lumMod val="75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pic>
        <p:nvPicPr>
          <p:cNvPr id="1030" name="Picture 6" descr="https://d2air1d4eqhwg2.cloudfront.net/images/3050/500x500/afb526e7-8cad-4874-a210-74aa7d09dbd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03" t="17648" r="10352" b="15675"/>
          <a:stretch/>
        </p:blipFill>
        <p:spPr bwMode="auto">
          <a:xfrm>
            <a:off x="779580" y="2491656"/>
            <a:ext cx="1989370" cy="1675976"/>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p:cNvSpPr>
            <a:spLocks noGrp="1"/>
          </p:cNvSpPr>
          <p:nvPr>
            <p:ph type="title"/>
          </p:nvPr>
        </p:nvSpPr>
        <p:spPr/>
        <p:txBody>
          <a:bodyPr/>
          <a:lstStyle/>
          <a:p>
            <a:r>
              <a:rPr lang="ja-JP" altLang="en-US" dirty="0" smtClean="0"/>
              <a:t>イメージ</a:t>
            </a:r>
            <a:r>
              <a:rPr lang="ja-JP" altLang="en-US" dirty="0"/>
              <a:t>図</a:t>
            </a:r>
            <a:endParaRPr kumimoji="1" lang="ja-JP" altLang="en-US" dirty="0"/>
          </a:p>
        </p:txBody>
      </p:sp>
      <p:pic>
        <p:nvPicPr>
          <p:cNvPr id="1028" name="Picture 4" descr="C6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46702" y="2050930"/>
            <a:ext cx="1250497" cy="1250497"/>
          </a:xfrm>
          <a:prstGeom prst="rect">
            <a:avLst/>
          </a:prstGeom>
          <a:noFill/>
          <a:extLst>
            <a:ext uri="{909E8E84-426E-40DD-AFC4-6F175D3DCCD1}">
              <a14:hiddenFill xmlns:a14="http://schemas.microsoft.com/office/drawing/2010/main">
                <a:solidFill>
                  <a:srgbClr val="FFFFFF"/>
                </a:solidFill>
              </a14:hiddenFill>
            </a:ext>
          </a:extLst>
        </p:spPr>
      </p:pic>
      <p:sp>
        <p:nvSpPr>
          <p:cNvPr id="11" name="正方形/長方形 10"/>
          <p:cNvSpPr/>
          <p:nvPr/>
        </p:nvSpPr>
        <p:spPr>
          <a:xfrm>
            <a:off x="2140141" y="5189615"/>
            <a:ext cx="3966702" cy="5312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lumMod val="85000"/>
                  <a:lumOff val="15000"/>
                </a:schemeClr>
              </a:solidFill>
            </a:endParaRPr>
          </a:p>
        </p:txBody>
      </p:sp>
      <p:sp>
        <p:nvSpPr>
          <p:cNvPr id="13" name="正方形/長方形 12"/>
          <p:cNvSpPr/>
          <p:nvPr/>
        </p:nvSpPr>
        <p:spPr>
          <a:xfrm>
            <a:off x="3158245" y="4086607"/>
            <a:ext cx="1930495" cy="110300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tx1">
                    <a:lumMod val="85000"/>
                    <a:lumOff val="15000"/>
                  </a:schemeClr>
                </a:solidFill>
              </a:rPr>
              <a:t>商品</a:t>
            </a:r>
            <a:endParaRPr kumimoji="1" lang="ja-JP" altLang="en-US" dirty="0">
              <a:solidFill>
                <a:schemeClr val="tx1">
                  <a:lumMod val="85000"/>
                  <a:lumOff val="15000"/>
                </a:schemeClr>
              </a:solidFill>
            </a:endParaRPr>
          </a:p>
        </p:txBody>
      </p:sp>
      <p:sp>
        <p:nvSpPr>
          <p:cNvPr id="14" name="テキスト ボックス 13"/>
          <p:cNvSpPr txBox="1"/>
          <p:nvPr/>
        </p:nvSpPr>
        <p:spPr>
          <a:xfrm>
            <a:off x="4030514" y="3576004"/>
            <a:ext cx="1929206" cy="523220"/>
          </a:xfrm>
          <a:prstGeom prst="rect">
            <a:avLst/>
          </a:prstGeom>
          <a:noFill/>
        </p:spPr>
        <p:txBody>
          <a:bodyPr wrap="square" rtlCol="0">
            <a:spAutoFit/>
          </a:bodyPr>
          <a:lstStyle/>
          <a:p>
            <a:r>
              <a:rPr kumimoji="1" lang="ja-JP" altLang="en-US" sz="2800" dirty="0" smtClean="0"/>
              <a:t>バーコード</a:t>
            </a:r>
            <a:endParaRPr kumimoji="1" lang="ja-JP" altLang="en-US" sz="2800" dirty="0"/>
          </a:p>
        </p:txBody>
      </p:sp>
      <p:sp>
        <p:nvSpPr>
          <p:cNvPr id="15" name="正方形/長方形 14"/>
          <p:cNvSpPr/>
          <p:nvPr/>
        </p:nvSpPr>
        <p:spPr>
          <a:xfrm>
            <a:off x="3390548" y="4089644"/>
            <a:ext cx="983817" cy="155976"/>
          </a:xfrm>
          <a:prstGeom prst="rect">
            <a:avLst/>
          </a:prstGeom>
          <a:pattFill prst="narVert">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33054" y="1856720"/>
            <a:ext cx="2123996" cy="523220"/>
          </a:xfrm>
          <a:prstGeom prst="rect">
            <a:avLst/>
          </a:prstGeom>
          <a:solidFill>
            <a:srgbClr val="FF0066"/>
          </a:solidFill>
        </p:spPr>
        <p:txBody>
          <a:bodyPr wrap="square" rtlCol="0">
            <a:spAutoFit/>
          </a:bodyPr>
          <a:lstStyle/>
          <a:p>
            <a:r>
              <a:rPr kumimoji="1" lang="en-US" altLang="ja-JP" sz="2800" dirty="0" smtClean="0">
                <a:solidFill>
                  <a:schemeClr val="bg1"/>
                </a:solidFill>
              </a:rPr>
              <a:t>Raspberry pi</a:t>
            </a:r>
            <a:endParaRPr kumimoji="1" lang="ja-JP" altLang="en-US" sz="2800" dirty="0">
              <a:solidFill>
                <a:schemeClr val="bg1"/>
              </a:solidFill>
            </a:endParaRPr>
          </a:p>
        </p:txBody>
      </p:sp>
      <p:cxnSp>
        <p:nvCxnSpPr>
          <p:cNvPr id="20" name="直線矢印コネクタ 19"/>
          <p:cNvCxnSpPr>
            <a:endCxn id="15" idx="0"/>
          </p:cNvCxnSpPr>
          <p:nvPr/>
        </p:nvCxnSpPr>
        <p:spPr>
          <a:xfrm>
            <a:off x="3882456" y="3292566"/>
            <a:ext cx="1" cy="797078"/>
          </a:xfrm>
          <a:prstGeom prst="straightConnector1">
            <a:avLst/>
          </a:prstGeom>
          <a:ln w="9842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40" name="Picture 16" descr="サーバーのイラスト（1台）"/>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8497" y="3196671"/>
            <a:ext cx="2166645" cy="2564077"/>
          </a:xfrm>
          <a:prstGeom prst="rect">
            <a:avLst/>
          </a:prstGeom>
          <a:noFill/>
          <a:extLst>
            <a:ext uri="{909E8E84-426E-40DD-AFC4-6F175D3DCCD1}">
              <a14:hiddenFill xmlns:a14="http://schemas.microsoft.com/office/drawing/2010/main">
                <a:solidFill>
                  <a:srgbClr val="FFFFFF"/>
                </a:solidFill>
              </a14:hiddenFill>
            </a:ext>
          </a:extLst>
        </p:spPr>
      </p:pic>
      <p:sp>
        <p:nvSpPr>
          <p:cNvPr id="43" name="角丸四角形 42"/>
          <p:cNvSpPr/>
          <p:nvPr/>
        </p:nvSpPr>
        <p:spPr>
          <a:xfrm>
            <a:off x="7735200" y="1735867"/>
            <a:ext cx="4003218" cy="4568679"/>
          </a:xfrm>
          <a:prstGeom prst="roundRect">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右矢印 30"/>
          <p:cNvSpPr/>
          <p:nvPr/>
        </p:nvSpPr>
        <p:spPr>
          <a:xfrm>
            <a:off x="6692996" y="2973106"/>
            <a:ext cx="1749457"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p:cNvSpPr/>
          <p:nvPr/>
        </p:nvSpPr>
        <p:spPr>
          <a:xfrm flipH="1">
            <a:off x="6682290" y="4201273"/>
            <a:ext cx="1697669" cy="926681"/>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p:nvSpPr>
        <p:spPr>
          <a:xfrm>
            <a:off x="10114654" y="1987029"/>
            <a:ext cx="1341693" cy="523220"/>
          </a:xfrm>
          <a:prstGeom prst="rect">
            <a:avLst/>
          </a:prstGeom>
          <a:solidFill>
            <a:schemeClr val="accent5"/>
          </a:solidFill>
        </p:spPr>
        <p:txBody>
          <a:bodyPr wrap="square" rtlCol="0">
            <a:spAutoFit/>
          </a:bodyPr>
          <a:lstStyle/>
          <a:p>
            <a:r>
              <a:rPr lang="ja-JP" altLang="en-US" sz="2800">
                <a:solidFill>
                  <a:schemeClr val="bg1"/>
                </a:solidFill>
              </a:rPr>
              <a:t>サーバ</a:t>
            </a:r>
            <a:endParaRPr kumimoji="1" lang="ja-JP" altLang="en-US" sz="2800">
              <a:solidFill>
                <a:schemeClr val="bg1"/>
              </a:solidFill>
            </a:endParaRPr>
          </a:p>
        </p:txBody>
      </p:sp>
      <p:sp>
        <p:nvSpPr>
          <p:cNvPr id="47" name="テキスト ボックス 46"/>
          <p:cNvSpPr txBox="1"/>
          <p:nvPr/>
        </p:nvSpPr>
        <p:spPr>
          <a:xfrm>
            <a:off x="6027366" y="1917326"/>
            <a:ext cx="3082428" cy="954107"/>
          </a:xfrm>
          <a:prstGeom prst="rect">
            <a:avLst/>
          </a:prstGeom>
          <a:solidFill>
            <a:schemeClr val="bg1">
              <a:lumMod val="95000"/>
            </a:schemeClr>
          </a:solidFill>
        </p:spPr>
        <p:txBody>
          <a:bodyPr wrap="square" rtlCol="0">
            <a:spAutoFit/>
          </a:bodyPr>
          <a:lstStyle/>
          <a:p>
            <a:r>
              <a:rPr lang="ja-JP" altLang="en-US" sz="2800" smtClean="0">
                <a:solidFill>
                  <a:schemeClr val="tx1">
                    <a:lumMod val="85000"/>
                    <a:lumOff val="15000"/>
                  </a:schemeClr>
                </a:solidFill>
              </a:rPr>
              <a:t>画像データ</a:t>
            </a:r>
            <a:endParaRPr lang="en-US" altLang="ja-JP" sz="2800" smtClean="0">
              <a:solidFill>
                <a:schemeClr val="tx1">
                  <a:lumMod val="85000"/>
                  <a:lumOff val="15000"/>
                </a:schemeClr>
              </a:solidFill>
            </a:endParaRPr>
          </a:p>
          <a:p>
            <a:r>
              <a:rPr kumimoji="1" lang="ja-JP" altLang="en-US" sz="2800" smtClean="0">
                <a:solidFill>
                  <a:schemeClr val="tx1">
                    <a:lumMod val="85000"/>
                    <a:lumOff val="15000"/>
                  </a:schemeClr>
                </a:solidFill>
              </a:rPr>
              <a:t>フラグ</a:t>
            </a:r>
            <a:r>
              <a:rPr kumimoji="1" lang="en-US" altLang="ja-JP" sz="2800" smtClean="0">
                <a:solidFill>
                  <a:schemeClr val="tx1">
                    <a:lumMod val="85000"/>
                    <a:lumOff val="15000"/>
                  </a:schemeClr>
                </a:solidFill>
              </a:rPr>
              <a:t>(</a:t>
            </a:r>
            <a:r>
              <a:rPr kumimoji="1" lang="ja-JP" altLang="en-US" sz="2800" smtClean="0">
                <a:solidFill>
                  <a:schemeClr val="tx1">
                    <a:lumMod val="85000"/>
                    <a:lumOff val="15000"/>
                  </a:schemeClr>
                </a:solidFill>
              </a:rPr>
              <a:t>追加</a:t>
            </a:r>
            <a:r>
              <a:rPr kumimoji="1" lang="en-US" altLang="ja-JP" sz="2800" smtClean="0">
                <a:solidFill>
                  <a:schemeClr val="tx1">
                    <a:lumMod val="85000"/>
                    <a:lumOff val="15000"/>
                  </a:schemeClr>
                </a:solidFill>
              </a:rPr>
              <a:t>or</a:t>
            </a:r>
            <a:r>
              <a:rPr kumimoji="1" lang="ja-JP" altLang="en-US" sz="2800" smtClean="0">
                <a:solidFill>
                  <a:schemeClr val="tx1">
                    <a:lumMod val="85000"/>
                    <a:lumOff val="15000"/>
                  </a:schemeClr>
                </a:solidFill>
              </a:rPr>
              <a:t>削除</a:t>
            </a:r>
            <a:r>
              <a:rPr kumimoji="1" lang="en-US" altLang="ja-JP" sz="2800" smtClean="0">
                <a:solidFill>
                  <a:schemeClr val="tx1">
                    <a:lumMod val="85000"/>
                    <a:lumOff val="15000"/>
                  </a:schemeClr>
                </a:solidFill>
              </a:rPr>
              <a:t>)</a:t>
            </a:r>
            <a:endParaRPr kumimoji="1" lang="ja-JP" altLang="en-US" sz="2800">
              <a:solidFill>
                <a:schemeClr val="tx1">
                  <a:lumMod val="85000"/>
                  <a:lumOff val="15000"/>
                </a:schemeClr>
              </a:solidFill>
            </a:endParaRPr>
          </a:p>
        </p:txBody>
      </p:sp>
      <p:sp>
        <p:nvSpPr>
          <p:cNvPr id="48" name="テキスト ボックス 47"/>
          <p:cNvSpPr txBox="1"/>
          <p:nvPr/>
        </p:nvSpPr>
        <p:spPr>
          <a:xfrm>
            <a:off x="6742815" y="5237528"/>
            <a:ext cx="1663387" cy="523220"/>
          </a:xfrm>
          <a:prstGeom prst="rect">
            <a:avLst/>
          </a:prstGeom>
          <a:solidFill>
            <a:schemeClr val="bg1">
              <a:lumMod val="95000"/>
            </a:schemeClr>
          </a:solidFill>
        </p:spPr>
        <p:txBody>
          <a:bodyPr wrap="square" rtlCol="0">
            <a:spAutoFit/>
          </a:bodyPr>
          <a:lstStyle/>
          <a:p>
            <a:r>
              <a:rPr kumimoji="1" lang="en-US" altLang="ja-JP" sz="2800" smtClean="0">
                <a:solidFill>
                  <a:schemeClr val="tx1">
                    <a:lumMod val="85000"/>
                    <a:lumOff val="15000"/>
                  </a:schemeClr>
                </a:solidFill>
              </a:rPr>
              <a:t>Yes or No</a:t>
            </a:r>
            <a:endParaRPr kumimoji="1" lang="ja-JP" altLang="en-US" sz="2800">
              <a:solidFill>
                <a:schemeClr val="tx1">
                  <a:lumMod val="85000"/>
                  <a:lumOff val="15000"/>
                </a:schemeClr>
              </a:solidFill>
            </a:endParaRPr>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mtClean="0"/>
              <a:t>5</a:t>
            </a:fld>
            <a:endParaRPr kumimoji="1" lang="ja-JP" altLang="en-US"/>
          </a:p>
        </p:txBody>
      </p:sp>
    </p:spTree>
    <p:extLst>
      <p:ext uri="{BB962C8B-B14F-4D97-AF65-F5344CB8AC3E}">
        <p14:creationId xmlns:p14="http://schemas.microsoft.com/office/powerpoint/2010/main" val="15161901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5159141" y="3368842"/>
            <a:ext cx="2791326" cy="188967"/>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smtClean="0"/>
              <a:t>メリット</a:t>
            </a:r>
            <a:r>
              <a:rPr lang="ja-JP" altLang="en-US" dirty="0"/>
              <a:t>・</a:t>
            </a:r>
            <a:r>
              <a:rPr lang="ja-JP" altLang="en-US" dirty="0" smtClean="0"/>
              <a:t>効果</a:t>
            </a:r>
            <a:endParaRPr kumimoji="1" lang="ja-JP" altLang="en-US" dirty="0"/>
          </a:p>
        </p:txBody>
      </p:sp>
      <p:sp>
        <p:nvSpPr>
          <p:cNvPr id="3" name="スライド番号プレースホルダー 2"/>
          <p:cNvSpPr>
            <a:spLocks noGrp="1"/>
          </p:cNvSpPr>
          <p:nvPr>
            <p:ph type="sldNum" sz="quarter" idx="12"/>
          </p:nvPr>
        </p:nvSpPr>
        <p:spPr/>
        <p:txBody>
          <a:bodyPr/>
          <a:lstStyle/>
          <a:p>
            <a:fld id="{3C3988C9-8C6C-49D7-8D82-24DA391FB063}" type="slidenum">
              <a:rPr kumimoji="1" lang="ja-JP" altLang="en-US" sz="3200" smtClean="0"/>
              <a:t>6</a:t>
            </a:fld>
            <a:endParaRPr kumimoji="1" lang="ja-JP" altLang="en-US" sz="3200"/>
          </a:p>
        </p:txBody>
      </p:sp>
      <p:sp>
        <p:nvSpPr>
          <p:cNvPr id="5" name="テキスト ボックス 4"/>
          <p:cNvSpPr txBox="1"/>
          <p:nvPr/>
        </p:nvSpPr>
        <p:spPr>
          <a:xfrm>
            <a:off x="1097279" y="1865807"/>
            <a:ext cx="2723950" cy="523220"/>
          </a:xfrm>
          <a:prstGeom prst="rect">
            <a:avLst/>
          </a:prstGeom>
          <a:solidFill>
            <a:schemeClr val="bg1">
              <a:lumMod val="95000"/>
            </a:schemeClr>
          </a:solidFill>
        </p:spPr>
        <p:txBody>
          <a:bodyPr wrap="square" rtlCol="0">
            <a:spAutoFit/>
          </a:bodyPr>
          <a:lstStyle/>
          <a:p>
            <a:r>
              <a:rPr lang="ja-JP" altLang="en-US" sz="2800" smtClean="0"/>
              <a:t>店側</a:t>
            </a:r>
            <a:r>
              <a:rPr lang="ja-JP" altLang="en-US" sz="2800" dirty="0"/>
              <a:t>：</a:t>
            </a:r>
            <a:r>
              <a:rPr lang="ja-JP" altLang="en-US" sz="2800" smtClean="0"/>
              <a:t>コスト</a:t>
            </a:r>
            <a:r>
              <a:rPr lang="ja-JP" altLang="en-US" sz="2800" dirty="0" smtClean="0"/>
              <a:t>削減</a:t>
            </a:r>
            <a:endParaRPr kumimoji="1" lang="ja-JP" altLang="en-US" sz="2800" dirty="0"/>
          </a:p>
        </p:txBody>
      </p:sp>
      <p:sp>
        <p:nvSpPr>
          <p:cNvPr id="7" name="テキスト ボックス 6"/>
          <p:cNvSpPr txBox="1"/>
          <p:nvPr/>
        </p:nvSpPr>
        <p:spPr>
          <a:xfrm>
            <a:off x="1097279" y="4726591"/>
            <a:ext cx="3355521" cy="523220"/>
          </a:xfrm>
          <a:prstGeom prst="rect">
            <a:avLst/>
          </a:prstGeom>
          <a:solidFill>
            <a:schemeClr val="bg1">
              <a:lumMod val="95000"/>
            </a:schemeClr>
          </a:solidFill>
        </p:spPr>
        <p:txBody>
          <a:bodyPr wrap="square" rtlCol="0">
            <a:spAutoFit/>
          </a:bodyPr>
          <a:lstStyle/>
          <a:p>
            <a:r>
              <a:rPr lang="ja-JP" altLang="en-US" sz="2800" smtClean="0"/>
              <a:t>お客様</a:t>
            </a:r>
            <a:r>
              <a:rPr lang="ja-JP" altLang="en-US" sz="2800" dirty="0"/>
              <a:t>：</a:t>
            </a:r>
            <a:r>
              <a:rPr lang="ja-JP" altLang="en-US" sz="2800" smtClean="0"/>
              <a:t>時間</a:t>
            </a:r>
            <a:r>
              <a:rPr lang="ja-JP" altLang="en-US" sz="2800" dirty="0" smtClean="0"/>
              <a:t>の短縮</a:t>
            </a:r>
            <a:endParaRPr kumimoji="1" lang="ja-JP" altLang="en-US" sz="2800" dirty="0"/>
          </a:p>
        </p:txBody>
      </p:sp>
      <p:sp>
        <p:nvSpPr>
          <p:cNvPr id="8" name="正方形/長方形 7"/>
          <p:cNvSpPr/>
          <p:nvPr/>
        </p:nvSpPr>
        <p:spPr>
          <a:xfrm>
            <a:off x="6851583" y="4238282"/>
            <a:ext cx="2571550" cy="167832"/>
          </a:xfrm>
          <a:prstGeom prst="rect">
            <a:avLst/>
          </a:prstGeom>
          <a:solidFill>
            <a:srgbClr val="FFCC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1097279" y="2649868"/>
            <a:ext cx="10115204" cy="1877437"/>
          </a:xfrm>
          <a:prstGeom prst="rect">
            <a:avLst/>
          </a:prstGeom>
          <a:noFill/>
        </p:spPr>
        <p:txBody>
          <a:bodyPr wrap="square">
            <a:spAutoFit/>
          </a:bodyPr>
          <a:lstStyle/>
          <a:p>
            <a:r>
              <a:rPr lang="ja-JP" altLang="en-US" sz="2400" spc="300" dirty="0"/>
              <a:t>セルフレジ</a:t>
            </a:r>
            <a:r>
              <a:rPr lang="en-US" altLang="ja-JP" sz="2400" spc="300" dirty="0"/>
              <a:t>1</a:t>
            </a:r>
            <a:r>
              <a:rPr lang="ja-JP" altLang="en-US" sz="2400" spc="300" dirty="0"/>
              <a:t>セットを購入するのにかかる値段</a:t>
            </a:r>
            <a:endParaRPr lang="en-US" altLang="ja-JP" sz="2400" spc="300" dirty="0"/>
          </a:p>
          <a:p>
            <a:pPr lvl="1"/>
            <a:r>
              <a:rPr lang="ja-JP" altLang="en-US" sz="2400" spc="300" dirty="0"/>
              <a:t>約</a:t>
            </a:r>
            <a:r>
              <a:rPr lang="en-US" altLang="ja-JP" sz="2400" spc="300" dirty="0"/>
              <a:t>3,500,000</a:t>
            </a:r>
            <a:r>
              <a:rPr lang="ja-JP" altLang="en-US" sz="2400" spc="300" dirty="0" smtClean="0"/>
              <a:t>円 </a:t>
            </a:r>
            <a:r>
              <a:rPr lang="en-US" altLang="ja-JP" sz="2400" spc="300" dirty="0" smtClean="0"/>
              <a:t>* 6</a:t>
            </a:r>
            <a:r>
              <a:rPr lang="ja-JP" altLang="en-US" sz="2400" spc="300" dirty="0" smtClean="0"/>
              <a:t>台 </a:t>
            </a:r>
            <a:r>
              <a:rPr lang="en-US" altLang="ja-JP" sz="2400" spc="300" dirty="0" smtClean="0"/>
              <a:t>= </a:t>
            </a:r>
            <a:r>
              <a:rPr lang="en-US" altLang="ja-JP" sz="3200" spc="300" smtClean="0"/>
              <a:t>21,000,000</a:t>
            </a:r>
            <a:r>
              <a:rPr lang="ja-JP" altLang="en-US" sz="3200" spc="300" smtClean="0"/>
              <a:t>円</a:t>
            </a:r>
            <a:endParaRPr lang="en-US" altLang="ja-JP" sz="2400" spc="300" dirty="0"/>
          </a:p>
          <a:p>
            <a:r>
              <a:rPr lang="en-US" altLang="ja-JP" sz="2400" spc="300" dirty="0"/>
              <a:t>Web</a:t>
            </a:r>
            <a:r>
              <a:rPr lang="ja-JP" altLang="en-US" sz="2400" spc="300" dirty="0"/>
              <a:t>カメラを使用し、本システムを導入した場合にかかる機材の費用</a:t>
            </a:r>
            <a:endParaRPr lang="en-US" altLang="ja-JP" sz="2400" spc="300" dirty="0"/>
          </a:p>
          <a:p>
            <a:pPr lvl="1"/>
            <a:r>
              <a:rPr lang="ja-JP" altLang="en-US" sz="2400" spc="300" dirty="0"/>
              <a:t>約</a:t>
            </a:r>
            <a:r>
              <a:rPr lang="en-US" altLang="ja-JP" sz="2400" spc="300" dirty="0"/>
              <a:t>12,500</a:t>
            </a:r>
            <a:r>
              <a:rPr lang="ja-JP" altLang="en-US" sz="2400" spc="300" dirty="0" smtClean="0"/>
              <a:t>円 </a:t>
            </a:r>
            <a:r>
              <a:rPr lang="en-US" altLang="ja-JP" sz="2400" spc="300" dirty="0" smtClean="0"/>
              <a:t>* 80</a:t>
            </a:r>
            <a:r>
              <a:rPr lang="ja-JP" altLang="en-US" sz="2400" spc="300" dirty="0" smtClean="0"/>
              <a:t>個（カゴの個数） </a:t>
            </a:r>
            <a:r>
              <a:rPr lang="en-US" altLang="ja-JP" sz="2400" spc="300"/>
              <a:t>= </a:t>
            </a:r>
            <a:r>
              <a:rPr lang="en-US" altLang="ja-JP" sz="3200" spc="300" smtClean="0"/>
              <a:t>1,000,000</a:t>
            </a:r>
            <a:r>
              <a:rPr lang="ja-JP" altLang="en-US" sz="3200" spc="300" smtClean="0"/>
              <a:t>円</a:t>
            </a:r>
            <a:endParaRPr lang="en-US" altLang="ja-JP" sz="2400" spc="300" dirty="0"/>
          </a:p>
        </p:txBody>
      </p:sp>
    </p:spTree>
    <p:extLst>
      <p:ext uri="{BB962C8B-B14F-4D97-AF65-F5344CB8AC3E}">
        <p14:creationId xmlns:p14="http://schemas.microsoft.com/office/powerpoint/2010/main" val="1330612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研究方針</a:t>
            </a:r>
            <a:r>
              <a:rPr kumimoji="1" lang="en-US" altLang="ja-JP" smtClean="0"/>
              <a:t/>
            </a:r>
            <a:br>
              <a:rPr kumimoji="1" lang="en-US" altLang="ja-JP" smtClean="0"/>
            </a:br>
            <a:r>
              <a:rPr kumimoji="1" lang="en-US" altLang="ja-JP" smtClean="0"/>
              <a:t>V</a:t>
            </a:r>
            <a:r>
              <a:rPr kumimoji="1" lang="ja-JP" altLang="en-US" smtClean="0"/>
              <a:t>字開発モデル</a:t>
            </a:r>
            <a:endParaRPr kumimoji="1" lang="ja-JP" altLang="en-US"/>
          </a:p>
        </p:txBody>
      </p:sp>
      <p:sp>
        <p:nvSpPr>
          <p:cNvPr id="4" name="スライド番号プレースホルダー 3"/>
          <p:cNvSpPr>
            <a:spLocks noGrp="1"/>
          </p:cNvSpPr>
          <p:nvPr>
            <p:ph type="sldNum" sz="quarter" idx="12"/>
          </p:nvPr>
        </p:nvSpPr>
        <p:spPr/>
        <p:txBody>
          <a:bodyPr/>
          <a:lstStyle/>
          <a:p>
            <a:fld id="{3C3988C9-8C6C-49D7-8D82-24DA391FB063}" type="slidenum">
              <a:rPr kumimoji="1" lang="ja-JP" altLang="en-US" smtClean="0"/>
              <a:t>7</a:t>
            </a:fld>
            <a:endParaRPr kumimoji="1" lang="ja-JP" altLang="en-US"/>
          </a:p>
        </p:txBody>
      </p:sp>
      <p:grpSp>
        <p:nvGrpSpPr>
          <p:cNvPr id="16" name="グループ化 15"/>
          <p:cNvGrpSpPr/>
          <p:nvPr/>
        </p:nvGrpSpPr>
        <p:grpSpPr>
          <a:xfrm>
            <a:off x="2009273" y="1857676"/>
            <a:ext cx="8232007" cy="4381246"/>
            <a:chOff x="2009273" y="1857676"/>
            <a:chExt cx="8232007" cy="4381246"/>
          </a:xfrm>
        </p:grpSpPr>
        <p:cxnSp>
          <p:nvCxnSpPr>
            <p:cNvPr id="13" name="直線コネクタ 12"/>
            <p:cNvCxnSpPr/>
            <p:nvPr/>
          </p:nvCxnSpPr>
          <p:spPr>
            <a:xfrm rot="16200000">
              <a:off x="6400117" y="2275498"/>
              <a:ext cx="3231696" cy="3378339"/>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cxnSp>
          <p:nvCxnSpPr>
            <p:cNvPr id="12" name="直線コネクタ 11"/>
            <p:cNvCxnSpPr/>
            <p:nvPr/>
          </p:nvCxnSpPr>
          <p:spPr>
            <a:xfrm>
              <a:off x="2564324" y="2466777"/>
              <a:ext cx="3226326" cy="3383963"/>
            </a:xfrm>
            <a:prstGeom prst="line">
              <a:avLst/>
            </a:prstGeom>
            <a:ln w="50800">
              <a:solidFill>
                <a:schemeClr val="tx1">
                  <a:lumMod val="75000"/>
                  <a:lumOff val="25000"/>
                </a:schemeClr>
              </a:solidFill>
            </a:ln>
          </p:spPr>
          <p:style>
            <a:lnRef idx="2">
              <a:schemeClr val="dk1"/>
            </a:lnRef>
            <a:fillRef idx="0">
              <a:schemeClr val="dk1"/>
            </a:fillRef>
            <a:effectRef idx="1">
              <a:schemeClr val="dk1"/>
            </a:effectRef>
            <a:fontRef idx="minor">
              <a:schemeClr val="tx1"/>
            </a:fontRef>
          </p:style>
        </p:cxnSp>
        <p:sp>
          <p:nvSpPr>
            <p:cNvPr id="2" name="正方形/長方形 1"/>
            <p:cNvSpPr/>
            <p:nvPr/>
          </p:nvSpPr>
          <p:spPr>
            <a:xfrm>
              <a:off x="2009273" y="1857677"/>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要求</a:t>
              </a:r>
              <a:r>
                <a:rPr lang="ja-JP" altLang="en-US"/>
                <a:t>分析</a:t>
              </a:r>
              <a:endParaRPr kumimoji="1" lang="ja-JP" altLang="en-US"/>
            </a:p>
          </p:txBody>
        </p:sp>
        <p:sp>
          <p:nvSpPr>
            <p:cNvPr id="3" name="正方形/長方形 2"/>
            <p:cNvSpPr/>
            <p:nvPr/>
          </p:nvSpPr>
          <p:spPr>
            <a:xfrm>
              <a:off x="2787498"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基本設計</a:t>
              </a:r>
              <a:endParaRPr kumimoji="1" lang="ja-JP" altLang="en-US"/>
            </a:p>
          </p:txBody>
        </p:sp>
        <p:sp>
          <p:nvSpPr>
            <p:cNvPr id="5" name="正方形/長方形 4"/>
            <p:cNvSpPr/>
            <p:nvPr/>
          </p:nvSpPr>
          <p:spPr>
            <a:xfrm>
              <a:off x="5254504" y="5462558"/>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実装</a:t>
              </a:r>
              <a:endParaRPr kumimoji="1" lang="ja-JP" altLang="en-US"/>
            </a:p>
          </p:txBody>
        </p:sp>
        <p:sp>
          <p:nvSpPr>
            <p:cNvPr id="7" name="正方形/長方形 6"/>
            <p:cNvSpPr/>
            <p:nvPr/>
          </p:nvSpPr>
          <p:spPr>
            <a:xfrm>
              <a:off x="6640817" y="4260930"/>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単体テスト</a:t>
              </a:r>
              <a:endParaRPr kumimoji="1" lang="ja-JP" altLang="en-US"/>
            </a:p>
          </p:txBody>
        </p:sp>
        <p:sp>
          <p:nvSpPr>
            <p:cNvPr id="8" name="正方形/長方形 7"/>
            <p:cNvSpPr/>
            <p:nvPr/>
          </p:nvSpPr>
          <p:spPr>
            <a:xfrm>
              <a:off x="3698053" y="4260931"/>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詳細設計</a:t>
              </a:r>
              <a:endParaRPr kumimoji="1" lang="ja-JP" altLang="en-US"/>
            </a:p>
          </p:txBody>
        </p:sp>
        <p:sp>
          <p:nvSpPr>
            <p:cNvPr id="9" name="正方形/長方形 8"/>
            <p:cNvSpPr/>
            <p:nvPr/>
          </p:nvSpPr>
          <p:spPr>
            <a:xfrm>
              <a:off x="7773495" y="3059304"/>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結合テスト</a:t>
              </a:r>
              <a:endParaRPr kumimoji="1" lang="ja-JP" altLang="en-US"/>
            </a:p>
          </p:txBody>
        </p:sp>
        <p:sp>
          <p:nvSpPr>
            <p:cNvPr id="10" name="正方形/長方形 9"/>
            <p:cNvSpPr/>
            <p:nvPr/>
          </p:nvSpPr>
          <p:spPr>
            <a:xfrm>
              <a:off x="8684830" y="1857676"/>
              <a:ext cx="1556450" cy="7763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総合テスト</a:t>
              </a:r>
              <a:endParaRPr kumimoji="1" lang="ja-JP" altLang="en-US"/>
            </a:p>
          </p:txBody>
        </p:sp>
        <p:sp>
          <p:nvSpPr>
            <p:cNvPr id="14" name="右矢印 13"/>
            <p:cNvSpPr/>
            <p:nvPr/>
          </p:nvSpPr>
          <p:spPr>
            <a:xfrm>
              <a:off x="3565723" y="2050191"/>
              <a:ext cx="5119106"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5" name="右矢印 14"/>
            <p:cNvSpPr/>
            <p:nvPr/>
          </p:nvSpPr>
          <p:spPr>
            <a:xfrm>
              <a:off x="4343948" y="3226597"/>
              <a:ext cx="3429547"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sp>
          <p:nvSpPr>
            <p:cNvPr id="18" name="右矢印 17"/>
            <p:cNvSpPr/>
            <p:nvPr/>
          </p:nvSpPr>
          <p:spPr>
            <a:xfrm>
              <a:off x="5255282" y="4438013"/>
              <a:ext cx="1385535" cy="416586"/>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mtClean="0"/>
                <a:t>検証</a:t>
              </a:r>
              <a:endParaRPr kumimoji="1" lang="ja-JP" altLang="en-US"/>
            </a:p>
          </p:txBody>
        </p:sp>
      </p:grpSp>
    </p:spTree>
    <p:extLst>
      <p:ext uri="{BB962C8B-B14F-4D97-AF65-F5344CB8AC3E}">
        <p14:creationId xmlns:p14="http://schemas.microsoft.com/office/powerpoint/2010/main" val="9772943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lstStyle/>
          <a:p>
            <a:r>
              <a:rPr kumimoji="1" lang="ja-JP" altLang="en-US" smtClean="0"/>
              <a:t>ユースケース図</a:t>
            </a:r>
            <a:endParaRPr kumimoji="1" lang="ja-JP" altLang="en-US"/>
          </a:p>
        </p:txBody>
      </p:sp>
      <p:sp>
        <p:nvSpPr>
          <p:cNvPr id="2" name="スライド番号プレースホルダー 1"/>
          <p:cNvSpPr>
            <a:spLocks noGrp="1"/>
          </p:cNvSpPr>
          <p:nvPr>
            <p:ph type="sldNum" sz="quarter" idx="12"/>
          </p:nvPr>
        </p:nvSpPr>
        <p:spPr/>
        <p:txBody>
          <a:bodyPr/>
          <a:lstStyle/>
          <a:p>
            <a:fld id="{3C3988C9-8C6C-49D7-8D82-24DA391FB063}" type="slidenum">
              <a:rPr kumimoji="1" lang="ja-JP" altLang="en-US" smtClean="0"/>
              <a:t>8</a:t>
            </a:fld>
            <a:endParaRPr kumimoji="1" lang="ja-JP" altLang="en-US"/>
          </a:p>
        </p:txBody>
      </p:sp>
      <p:pic>
        <p:nvPicPr>
          <p:cNvPr id="10" name="図 9"/>
          <p:cNvPicPr>
            <a:picLocks noChangeAspect="1"/>
          </p:cNvPicPr>
          <p:nvPr/>
        </p:nvPicPr>
        <p:blipFill>
          <a:blip r:embed="rId3"/>
          <a:stretch>
            <a:fillRect/>
          </a:stretch>
        </p:blipFill>
        <p:spPr>
          <a:xfrm>
            <a:off x="3355344" y="1737360"/>
            <a:ext cx="5542272" cy="5153637"/>
          </a:xfrm>
          <a:prstGeom prst="rect">
            <a:avLst/>
          </a:prstGeom>
        </p:spPr>
      </p:pic>
    </p:spTree>
    <p:extLst>
      <p:ext uri="{BB962C8B-B14F-4D97-AF65-F5344CB8AC3E}">
        <p14:creationId xmlns:p14="http://schemas.microsoft.com/office/powerpoint/2010/main" val="4184936366"/>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3217</TotalTime>
  <Words>477</Words>
  <Application>Microsoft Office PowerPoint</Application>
  <PresentationFormat>ワイド画面</PresentationFormat>
  <Paragraphs>136</Paragraphs>
  <Slides>16</Slides>
  <Notes>16</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ＭＳ Ｐゴシック</vt:lpstr>
      <vt:lpstr>游ゴシック</vt:lpstr>
      <vt:lpstr>Bauhaus 93</vt:lpstr>
      <vt:lpstr>Calibri</vt:lpstr>
      <vt:lpstr>Calibri Light</vt:lpstr>
      <vt:lpstr>Wingdings</vt:lpstr>
      <vt:lpstr>レトロスペクト</vt:lpstr>
      <vt:lpstr>Webカメラとセンシング技術を組み合わせた 商品識別システムの開発</vt:lpstr>
      <vt:lpstr>目次</vt:lpstr>
      <vt:lpstr>研究背景</vt:lpstr>
      <vt:lpstr>研究目的・目標</vt:lpstr>
      <vt:lpstr>　　　　　　　　　　　Summary</vt:lpstr>
      <vt:lpstr>イメージ図</vt:lpstr>
      <vt:lpstr>メリット・効果</vt:lpstr>
      <vt:lpstr>研究方針 V字開発モデル</vt:lpstr>
      <vt:lpstr>ユースケース図</vt:lpstr>
      <vt:lpstr>クラス図</vt:lpstr>
      <vt:lpstr>シーケンス図</vt:lpstr>
      <vt:lpstr>スケジュール管理</vt:lpstr>
      <vt:lpstr>実装 画像送信システムと各種センサ</vt:lpstr>
      <vt:lpstr>画像送信システムと各種センサ</vt:lpstr>
      <vt:lpstr>画像送信システムと各種センサ</vt:lpstr>
      <vt:lpstr>現在の段階・状況</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自動精算システム（仮）</dc:title>
  <dc:creator>B4_2019</dc:creator>
  <cp:lastModifiedBy>B4_2019</cp:lastModifiedBy>
  <cp:revision>147</cp:revision>
  <cp:lastPrinted>2019-12-13T05:11:47Z</cp:lastPrinted>
  <dcterms:created xsi:type="dcterms:W3CDTF">2019-10-08T07:00:30Z</dcterms:created>
  <dcterms:modified xsi:type="dcterms:W3CDTF">2020-01-09T14:30:36Z</dcterms:modified>
</cp:coreProperties>
</file>